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7569200" cy="10699750"/>
  <p:notesSz cx="75692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1842" y="3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1860"/>
            <a:ext cx="529844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6364224"/>
            <a:ext cx="393191" cy="59435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704" y="4271772"/>
          <a:ext cx="6129020" cy="115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50"/>
                <a:gridCol w="2599690"/>
                <a:gridCol w="1097280"/>
              </a:tblGrid>
              <a:tr h="176530">
                <a:tc>
                  <a:txBody>
                    <a:bodyPr/>
                    <a:lstStyle/>
                    <a:p>
                      <a:pPr marL="59690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Sezione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91770">
                <a:tc rowSpan="2">
                  <a:txBody>
                    <a:bodyPr/>
                    <a:lstStyle/>
                    <a:p>
                      <a:pPr marL="36195">
                        <a:lnSpc>
                          <a:spcPts val="1205"/>
                        </a:lnSpc>
                      </a:pPr>
                      <a:r>
                        <a:rPr sz="1050" spc="-30" dirty="0">
                          <a:latin typeface="Arial MT"/>
                          <a:cs typeface="Arial MT"/>
                        </a:rPr>
                        <a:t>SETTIMIO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ALESSANDRA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32384">
                        <a:lnSpc>
                          <a:spcPts val="113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DIO</a:t>
                      </a:r>
                      <a:r>
                        <a:rPr sz="10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DANIELA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8419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31750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FORESTIERO</a:t>
                      </a:r>
                      <a:r>
                        <a:rPr sz="10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LUCA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2323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12700">
                      <a:solidFill>
                        <a:srgbClr val="23232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79192" y="1831848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944" y="0"/>
                </a:lnTo>
              </a:path>
            </a:pathLst>
          </a:custGeom>
          <a:ln w="12192">
            <a:solidFill>
              <a:srgbClr val="575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9423" y="342900"/>
            <a:ext cx="3017520" cy="8183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9423" y="1668780"/>
            <a:ext cx="3008376" cy="1737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4547" y="6601968"/>
            <a:ext cx="2418588" cy="406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70048" y="1252728"/>
            <a:ext cx="2167128" cy="3520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02835" y="6103620"/>
            <a:ext cx="1385315" cy="4709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73579" y="1946321"/>
            <a:ext cx="4378960" cy="10388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27940" algn="ctr">
              <a:lnSpc>
                <a:spcPct val="100000"/>
              </a:lnSpc>
              <a:spcBef>
                <a:spcPts val="484"/>
              </a:spcBef>
            </a:pPr>
            <a:r>
              <a:rPr sz="1250" b="1" dirty="0">
                <a:latin typeface="Arial"/>
                <a:cs typeface="Arial"/>
              </a:rPr>
              <a:t>Estratto</a:t>
            </a:r>
            <a:r>
              <a:rPr sz="1250" b="1" spc="14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Del</a:t>
            </a:r>
            <a:r>
              <a:rPr sz="1250" b="1" spc="6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Verbale</a:t>
            </a:r>
            <a:r>
              <a:rPr sz="1250" b="1" spc="9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Di</a:t>
            </a:r>
            <a:r>
              <a:rPr sz="1250" b="1" spc="3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Nomina</a:t>
            </a:r>
            <a:r>
              <a:rPr sz="1250" b="1" spc="10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Scrutatori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100" dirty="0">
                <a:latin typeface="Arial MT"/>
                <a:cs typeface="Arial MT"/>
              </a:rPr>
              <a:t>della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Commissione</a:t>
            </a:r>
            <a:r>
              <a:rPr sz="1100" spc="22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Elettorale</a:t>
            </a:r>
            <a:r>
              <a:rPr sz="1100" b="1" spc="16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Comunale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1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26/02/2026</a:t>
            </a:r>
            <a:r>
              <a:rPr sz="1100" spc="21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num.8</a:t>
            </a:r>
            <a:endParaRPr sz="1100">
              <a:latin typeface="Arial MT"/>
              <a:cs typeface="Arial MT"/>
            </a:endParaRPr>
          </a:p>
          <a:p>
            <a:pPr marR="15240" algn="ctr">
              <a:lnSpc>
                <a:spcPct val="100000"/>
              </a:lnSpc>
              <a:spcBef>
                <a:spcPts val="585"/>
              </a:spcBef>
            </a:pPr>
            <a:r>
              <a:rPr sz="1100" dirty="0">
                <a:latin typeface="Arial MT"/>
                <a:cs typeface="Arial MT"/>
              </a:rPr>
              <a:t>Elenco</a:t>
            </a:r>
            <a:r>
              <a:rPr sz="1100" spc="2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degli</a:t>
            </a:r>
            <a:r>
              <a:rPr sz="1100" spc="21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scrutatori</a:t>
            </a:r>
            <a:endParaRPr sz="1100">
              <a:latin typeface="Arial MT"/>
              <a:cs typeface="Arial MT"/>
            </a:endParaRPr>
          </a:p>
          <a:p>
            <a:pPr marR="22860" algn="ctr">
              <a:lnSpc>
                <a:spcPct val="100000"/>
              </a:lnSpc>
              <a:spcBef>
                <a:spcPts val="1200"/>
              </a:spcBef>
            </a:pPr>
            <a:r>
              <a:rPr sz="1100" dirty="0">
                <a:latin typeface="Arial MT"/>
                <a:cs typeface="Arial MT"/>
              </a:rPr>
              <a:t>PER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SEZIONE ELETTORALE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N.1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414" y="3444748"/>
            <a:ext cx="6125210" cy="612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080">
              <a:lnSpc>
                <a:spcPct val="95000"/>
              </a:lnSpc>
              <a:spcBef>
                <a:spcPts val="160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Comunale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1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daII'AIbo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 </a:t>
            </a:r>
            <a:r>
              <a:rPr sz="1000" spc="-10" dirty="0">
                <a:latin typeface="Arial MT"/>
                <a:cs typeface="Arial MT"/>
              </a:rPr>
              <a:t>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idonee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dall'art.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 </a:t>
            </a:r>
            <a:r>
              <a:rPr sz="1000" spc="-20" dirty="0">
                <a:latin typeface="Arial MT"/>
                <a:cs typeface="Arial MT"/>
              </a:rPr>
              <a:t>della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Iegge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compresi quelli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attinti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graduatoria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sopra 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666" y="6240018"/>
            <a:ext cx="14363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CETRARO,</a:t>
            </a:r>
            <a:r>
              <a:rPr sz="950" spc="14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lì</a:t>
            </a:r>
            <a:r>
              <a:rPr sz="950" spc="65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26/02/2026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8264" y="6635496"/>
            <a:ext cx="2407920" cy="0"/>
          </a:xfrm>
          <a:custGeom>
            <a:avLst/>
            <a:gdLst/>
            <a:ahLst/>
            <a:cxnLst/>
            <a:rect l="l" t="t" r="r" b="b"/>
            <a:pathLst>
              <a:path w="2407920">
                <a:moveTo>
                  <a:pt x="0" y="0"/>
                </a:moveTo>
                <a:lnTo>
                  <a:pt x="2407920" y="0"/>
                </a:lnTo>
              </a:path>
            </a:pathLst>
          </a:custGeom>
          <a:ln w="12192">
            <a:solidFill>
              <a:srgbClr val="4444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1895" y="4238244"/>
          <a:ext cx="6118224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6335"/>
                <a:gridCol w="2603500"/>
                <a:gridCol w="1088389"/>
              </a:tblGrid>
              <a:tr h="18542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1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Sezione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TRIPICCHIO</a:t>
                      </a:r>
                      <a:r>
                        <a:rPr sz="10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GIUSEPPE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175">
                        <a:lnSpc>
                          <a:spcPts val="1170"/>
                        </a:lnSpc>
                      </a:pPr>
                      <a:r>
                        <a:rPr sz="1000" spc="-30" dirty="0">
                          <a:latin typeface="Arial MT"/>
                          <a:cs typeface="Arial MT"/>
                        </a:rPr>
                        <a:t>OMISS</a:t>
                      </a:r>
                      <a:r>
                        <a:rPr sz="100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369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94945">
                <a:tc rowSpan="2"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GUAGLIANONE</a:t>
                      </a:r>
                      <a:r>
                        <a:rPr sz="10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ALESSIO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70"/>
                        </a:lnSpc>
                        <a:tabLst>
                          <a:tab pos="2595245" algn="l"/>
                        </a:tabLst>
                      </a:pPr>
                      <a:r>
                        <a:rPr sz="1000" u="sng" spc="-10" dirty="0">
                          <a:uFill>
                            <a:solidFill>
                              <a:srgbClr val="4B4B4B"/>
                            </a:solidFill>
                          </a:uFill>
                          <a:latin typeface="Arial MT"/>
                          <a:cs typeface="Arial MT"/>
                        </a:rPr>
                        <a:t>OMISSIS</a:t>
                      </a:r>
                      <a:r>
                        <a:rPr sz="1000" u="sng" dirty="0">
                          <a:uFill>
                            <a:solidFill>
                              <a:srgbClr val="4B4B4B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369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82245">
                <a:tc rowSpan="2">
                  <a:txBody>
                    <a:bodyPr/>
                    <a:lstStyle/>
                    <a:p>
                      <a:pPr marL="28575">
                        <a:lnSpc>
                          <a:spcPts val="115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CAPUTO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ROSARIO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marR="3175">
                        <a:lnSpc>
                          <a:spcPts val="1140"/>
                        </a:lnSpc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OMISS</a:t>
                      </a:r>
                      <a:r>
                        <a:rPr sz="9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25" dirty="0">
                          <a:latin typeface="Arial MT"/>
                          <a:cs typeface="Arial MT"/>
                        </a:rPr>
                        <a:t>IS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3695">
                        <a:lnSpc>
                          <a:spcPts val="114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Sez.10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12700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282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12700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88335" y="1807464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12192">
            <a:solidFill>
              <a:srgbClr val="606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139" y="393192"/>
            <a:ext cx="3012948" cy="7498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3944" y="6071616"/>
            <a:ext cx="297179" cy="1965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3995" y="1412748"/>
            <a:ext cx="3003804" cy="406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2423" y="5975604"/>
            <a:ext cx="342900" cy="4206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1044" y="6268212"/>
            <a:ext cx="566927" cy="571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7720" y="5811012"/>
            <a:ext cx="1298448" cy="6263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2544" y="6240780"/>
            <a:ext cx="219455" cy="2057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057258" y="1176273"/>
            <a:ext cx="141414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14" dirty="0">
                <a:latin typeface="Times New Roman"/>
                <a:cs typeface="Times New Roman"/>
              </a:rPr>
              <a:t>Pr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tn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in</a:t>
            </a:r>
            <a:r>
              <a:rPr sz="1150" spc="-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cin</a:t>
            </a:r>
            <a:r>
              <a:rPr sz="1150" spc="175" dirty="0">
                <a:latin typeface="Times New Roman"/>
                <a:cs typeface="Times New Roman"/>
              </a:rPr>
              <a:t> </a:t>
            </a:r>
            <a:r>
              <a:rPr sz="1150" spc="-165" dirty="0">
                <a:latin typeface="Times New Roman"/>
                <a:cs typeface="Times New Roman"/>
              </a:rPr>
              <a:t>cl</a:t>
            </a:r>
            <a:r>
              <a:rPr sz="1150" spc="-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</a:t>
            </a:r>
            <a:r>
              <a:rPr sz="1150" spc="155" dirty="0">
                <a:latin typeface="Times New Roman"/>
                <a:cs typeface="Times New Roman"/>
              </a:rPr>
              <a:t> </a:t>
            </a:r>
            <a:r>
              <a:rPr sz="1150" spc="-260" dirty="0">
                <a:latin typeface="Times New Roman"/>
                <a:cs typeface="Times New Roman"/>
              </a:rPr>
              <a:t>C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tese</a:t>
            </a:r>
            <a:r>
              <a:rPr sz="1150" spc="-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nzu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2073" y="1939289"/>
            <a:ext cx="4363085" cy="10160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290"/>
              </a:spcBef>
            </a:pPr>
            <a:r>
              <a:rPr sz="1250" dirty="0">
                <a:latin typeface="Arial MT"/>
                <a:cs typeface="Arial MT"/>
              </a:rPr>
              <a:t>Estratto</a:t>
            </a:r>
            <a:r>
              <a:rPr sz="1250" spc="22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</a:t>
            </a:r>
            <a:r>
              <a:rPr sz="1250" spc="16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Verbale</a:t>
            </a:r>
            <a:r>
              <a:rPr sz="1250" spc="215" dirty="0">
                <a:latin typeface="Arial MT"/>
                <a:cs typeface="Arial MT"/>
              </a:rPr>
              <a:t> </a:t>
            </a:r>
            <a:r>
              <a:rPr sz="1250" b="1" dirty="0">
                <a:latin typeface="Arial"/>
                <a:cs typeface="Arial"/>
              </a:rPr>
              <a:t>Di</a:t>
            </a:r>
            <a:r>
              <a:rPr sz="1250" b="1" spc="20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Nomina</a:t>
            </a:r>
            <a:r>
              <a:rPr sz="1250" b="1" spc="30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Scrutatori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250" spc="-40" dirty="0">
                <a:latin typeface="Arial MT"/>
                <a:cs typeface="Arial MT"/>
              </a:rPr>
              <a:t>della</a:t>
            </a:r>
            <a:r>
              <a:rPr sz="1250" spc="-50" dirty="0">
                <a:latin typeface="Arial MT"/>
                <a:cs typeface="Arial MT"/>
              </a:rPr>
              <a:t> </a:t>
            </a:r>
            <a:r>
              <a:rPr sz="1250" spc="-45" dirty="0">
                <a:latin typeface="Arial MT"/>
                <a:cs typeface="Arial MT"/>
              </a:rPr>
              <a:t>Commissione</a:t>
            </a:r>
            <a:r>
              <a:rPr sz="1250" spc="-40" dirty="0">
                <a:latin typeface="Arial MT"/>
                <a:cs typeface="Arial MT"/>
              </a:rPr>
              <a:t> </a:t>
            </a:r>
            <a:r>
              <a:rPr sz="1250" spc="-35" dirty="0">
                <a:latin typeface="Arial MT"/>
                <a:cs typeface="Arial MT"/>
              </a:rPr>
              <a:t>Elettorale</a:t>
            </a:r>
            <a:r>
              <a:rPr sz="1250" spc="5" dirty="0">
                <a:latin typeface="Arial MT"/>
                <a:cs typeface="Arial MT"/>
              </a:rPr>
              <a:t> </a:t>
            </a:r>
            <a:r>
              <a:rPr sz="1250" spc="-60" dirty="0">
                <a:latin typeface="Arial MT"/>
                <a:cs typeface="Arial MT"/>
              </a:rPr>
              <a:t>Comunale</a:t>
            </a:r>
            <a:r>
              <a:rPr sz="1250" spc="2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in</a:t>
            </a:r>
            <a:r>
              <a:rPr sz="1250" spc="-70" dirty="0">
                <a:latin typeface="Arial MT"/>
                <a:cs typeface="Arial MT"/>
              </a:rPr>
              <a:t> </a:t>
            </a:r>
            <a:r>
              <a:rPr sz="1250" spc="-75" dirty="0">
                <a:latin typeface="Arial MT"/>
                <a:cs typeface="Arial MT"/>
              </a:rPr>
              <a:t>data</a:t>
            </a:r>
            <a:r>
              <a:rPr sz="1250" spc="-15" dirty="0">
                <a:latin typeface="Arial MT"/>
                <a:cs typeface="Arial MT"/>
              </a:rPr>
              <a:t> </a:t>
            </a:r>
            <a:r>
              <a:rPr sz="1250" spc="-90" dirty="0">
                <a:latin typeface="Arial MT"/>
                <a:cs typeface="Arial MT"/>
              </a:rPr>
              <a:t>26/02/2026</a:t>
            </a:r>
            <a:r>
              <a:rPr sz="1250" spc="40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num.8</a:t>
            </a:r>
            <a:endParaRPr sz="1250">
              <a:latin typeface="Arial MT"/>
              <a:cs typeface="Arial MT"/>
            </a:endParaRPr>
          </a:p>
          <a:p>
            <a:pPr marR="6985" algn="ctr">
              <a:lnSpc>
                <a:spcPct val="100000"/>
              </a:lnSpc>
              <a:spcBef>
                <a:spcPts val="405"/>
              </a:spcBef>
            </a:pPr>
            <a:r>
              <a:rPr sz="1250" spc="-50" dirty="0">
                <a:latin typeface="Arial MT"/>
                <a:cs typeface="Arial MT"/>
              </a:rPr>
              <a:t>Elenco</a:t>
            </a:r>
            <a:r>
              <a:rPr sz="1250" spc="5" dirty="0">
                <a:latin typeface="Arial MT"/>
                <a:cs typeface="Arial MT"/>
              </a:rPr>
              <a:t> </a:t>
            </a:r>
            <a:r>
              <a:rPr sz="1250" spc="-30" dirty="0">
                <a:latin typeface="Arial MT"/>
                <a:cs typeface="Arial MT"/>
              </a:rPr>
              <a:t>degli</a:t>
            </a:r>
            <a:r>
              <a:rPr sz="1250" spc="-40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scrutatori</a:t>
            </a:r>
            <a:endParaRPr sz="1250">
              <a:latin typeface="Arial MT"/>
              <a:cs typeface="Arial MT"/>
            </a:endParaRPr>
          </a:p>
          <a:p>
            <a:pPr marR="17780" algn="ctr">
              <a:lnSpc>
                <a:spcPct val="100000"/>
              </a:lnSpc>
              <a:spcBef>
                <a:spcPts val="1305"/>
              </a:spcBef>
            </a:pPr>
            <a:r>
              <a:rPr sz="1000" spc="50" dirty="0">
                <a:latin typeface="Arial MT"/>
                <a:cs typeface="Arial MT"/>
              </a:rPr>
              <a:t>PER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spc="45" dirty="0">
                <a:latin typeface="Arial MT"/>
                <a:cs typeface="Arial MT"/>
              </a:rPr>
              <a:t>SEZIONE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spc="60" dirty="0">
                <a:latin typeface="Arial MT"/>
                <a:cs typeface="Arial MT"/>
              </a:rPr>
              <a:t>ELETTORALE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N.10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130" y="3412744"/>
            <a:ext cx="6106795" cy="612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635">
              <a:lnSpc>
                <a:spcPct val="95000"/>
              </a:lnSpc>
              <a:spcBef>
                <a:spcPts val="160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Comunale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1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daII’Albo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idonee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SCfUtatore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dall'art.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legge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compresi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quelli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attinti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graduatoria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10" dirty="0">
                <a:latin typeface="Arial MT"/>
                <a:cs typeface="Arial MT"/>
              </a:rPr>
              <a:t> verbale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sopra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2493" y="6201664"/>
            <a:ext cx="1431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CETRARO,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lì</a:t>
            </a:r>
            <a:r>
              <a:rPr sz="1000" spc="-10" dirty="0">
                <a:latin typeface="Arial MT"/>
                <a:cs typeface="Arial MT"/>
              </a:rPr>
              <a:t> 26/02/2026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6510527"/>
            <a:ext cx="1069848" cy="10744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9976" y="6638543"/>
            <a:ext cx="2418587" cy="6355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8728" y="265175"/>
            <a:ext cx="420624" cy="562355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9704" y="4223003"/>
          <a:ext cx="6127115" cy="165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6335"/>
                <a:gridCol w="2597150"/>
                <a:gridCol w="1103630"/>
              </a:tblGrid>
              <a:tr h="179705">
                <a:tc>
                  <a:txBody>
                    <a:bodyPr/>
                    <a:lstStyle/>
                    <a:p>
                      <a:pPr marL="54610">
                        <a:lnSpc>
                          <a:spcPts val="1275"/>
                        </a:lnSpc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Sezione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91770">
                <a:tc rowSpan="2">
                  <a:txBody>
                    <a:bodyPr/>
                    <a:lstStyle/>
                    <a:p>
                      <a:pPr marL="32384">
                        <a:lnSpc>
                          <a:spcPts val="1220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BIANCO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VANESSA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2585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27305">
                        <a:lnSpc>
                          <a:spcPts val="1170"/>
                        </a:lnSpc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PICCOLILLO</a:t>
                      </a:r>
                      <a:r>
                        <a:rPr sz="10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60" dirty="0">
                          <a:latin typeface="Arial MT"/>
                          <a:cs typeface="Arial MT"/>
                        </a:rPr>
                        <a:t>ANNA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27305">
                        <a:lnSpc>
                          <a:spcPts val="116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ROMANIN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ELISEO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marL="27940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PEPERE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ILARIA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28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239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750308" y="6391655"/>
            <a:ext cx="960119" cy="315595"/>
            <a:chOff x="4750308" y="6391655"/>
            <a:chExt cx="960119" cy="31559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9744" y="6391655"/>
              <a:ext cx="896112" cy="173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0308" y="6560819"/>
              <a:ext cx="960119" cy="1463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68573" y="818895"/>
            <a:ext cx="4377690" cy="212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65" algn="ctr">
              <a:lnSpc>
                <a:spcPts val="2605"/>
              </a:lnSpc>
              <a:spcBef>
                <a:spcPts val="100"/>
              </a:spcBef>
            </a:pPr>
            <a:r>
              <a:rPr sz="2200" dirty="0">
                <a:solidFill>
                  <a:srgbClr val="727272"/>
                </a:solidFill>
                <a:latin typeface="Times New Roman"/>
                <a:cs typeface="Times New Roman"/>
              </a:rPr>
              <a:t>COMUNE</a:t>
            </a:r>
            <a:r>
              <a:rPr sz="2200" spc="210" dirty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66666"/>
                </a:solidFill>
                <a:latin typeface="Times New Roman"/>
                <a:cs typeface="Times New Roman"/>
              </a:rPr>
              <a:t>DI</a:t>
            </a:r>
            <a:r>
              <a:rPr sz="2200" spc="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696969"/>
                </a:solidFill>
                <a:latin typeface="Times New Roman"/>
                <a:cs typeface="Times New Roman"/>
              </a:rPr>
              <a:t>CETRARO</a:t>
            </a:r>
            <a:endParaRPr sz="2200">
              <a:latin typeface="Times New Roman"/>
              <a:cs typeface="Times New Roman"/>
            </a:endParaRPr>
          </a:p>
          <a:p>
            <a:pPr marR="7620" algn="ctr">
              <a:lnSpc>
                <a:spcPts val="1450"/>
              </a:lnSpc>
            </a:pPr>
            <a:r>
              <a:rPr sz="1250" spc="-75" dirty="0">
                <a:latin typeface="Times New Roman"/>
                <a:cs typeface="Times New Roman"/>
              </a:rPr>
              <a:t>Pi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ovincia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di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Cosenzii</a:t>
            </a:r>
            <a:endParaRPr sz="1250">
              <a:latin typeface="Times New Roman"/>
              <a:cs typeface="Times New Roman"/>
            </a:endParaRPr>
          </a:p>
          <a:p>
            <a:pPr marR="19050" algn="ctr">
              <a:lnSpc>
                <a:spcPts val="1605"/>
              </a:lnSpc>
            </a:pPr>
            <a:r>
              <a:rPr sz="1400" b="1" spc="-25" dirty="0">
                <a:latin typeface="Cambria"/>
                <a:cs typeface="Cambria"/>
              </a:rPr>
              <a:t>Indirizzo:</a:t>
            </a:r>
            <a:r>
              <a:rPr sz="1400" b="1" spc="2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Via</a:t>
            </a:r>
            <a:r>
              <a:rPr sz="1400" b="1" spc="2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Luigi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25" dirty="0">
                <a:latin typeface="Cambria"/>
                <a:cs typeface="Cambria"/>
              </a:rPr>
              <a:t> </a:t>
            </a:r>
            <a:r>
              <a:rPr sz="1400" b="1" spc="-20" dirty="0">
                <a:latin typeface="Cambria"/>
                <a:cs typeface="Cambria"/>
              </a:rPr>
              <a:t>Seta</a:t>
            </a:r>
            <a:endParaRPr sz="1400">
              <a:latin typeface="Cambria"/>
              <a:cs typeface="Cambria"/>
            </a:endParaRPr>
          </a:p>
          <a:p>
            <a:pPr marR="22860" algn="ctr">
              <a:lnSpc>
                <a:spcPts val="2039"/>
              </a:lnSpc>
            </a:pPr>
            <a:r>
              <a:rPr sz="1750" spc="-10" dirty="0">
                <a:latin typeface="Times New Roman"/>
                <a:cs typeface="Times New Roman"/>
              </a:rPr>
              <a:t>Pec:</a:t>
            </a:r>
            <a:r>
              <a:rPr sz="1750" spc="-80" dirty="0">
                <a:latin typeface="Times New Roman"/>
                <a:cs typeface="Times New Roman"/>
              </a:rPr>
              <a:t> </a:t>
            </a:r>
            <a:r>
              <a:rPr sz="1750" u="sng" spc="-105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pi’titoc‹›l1ti.ceti”ai’ti%*asniepec.it</a:t>
            </a:r>
            <a:endParaRPr sz="1750">
              <a:latin typeface="Times New Roman"/>
              <a:cs typeface="Times New Roman"/>
            </a:endParaRPr>
          </a:p>
          <a:p>
            <a:pPr marR="27305" algn="ctr">
              <a:lnSpc>
                <a:spcPct val="100000"/>
              </a:lnSpc>
              <a:spcBef>
                <a:spcPts val="1155"/>
              </a:spcBef>
            </a:pPr>
            <a:r>
              <a:rPr sz="1300" b="1" spc="-10" dirty="0">
                <a:latin typeface="Arial"/>
                <a:cs typeface="Arial"/>
              </a:rPr>
              <a:t>Estratto</a:t>
            </a:r>
            <a:r>
              <a:rPr sz="1300" b="1" dirty="0">
                <a:latin typeface="Arial"/>
                <a:cs typeface="Arial"/>
              </a:rPr>
              <a:t> Del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Verbale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Di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Nomina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Scrutatori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latin typeface="Arial MT"/>
                <a:cs typeface="Arial MT"/>
              </a:rPr>
              <a:t>della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b="1" spc="-70" dirty="0">
                <a:latin typeface="Arial"/>
                <a:cs typeface="Arial"/>
              </a:rPr>
              <a:t>Commissione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Elettorale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Comunale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in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 MT"/>
                <a:cs typeface="Arial MT"/>
              </a:rPr>
              <a:t>data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5" dirty="0">
                <a:latin typeface="Arial MT"/>
                <a:cs typeface="Arial MT"/>
              </a:rPr>
              <a:t>26/02/2026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num.8</a:t>
            </a:r>
            <a:endParaRPr sz="1200">
              <a:latin typeface="Arial MT"/>
              <a:cs typeface="Arial MT"/>
            </a:endParaRPr>
          </a:p>
          <a:p>
            <a:pPr marR="10795" algn="ctr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Arial MT"/>
                <a:cs typeface="Arial MT"/>
              </a:rPr>
              <a:t>Elenco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degli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scrutatori</a:t>
            </a:r>
            <a:endParaRPr sz="1200">
              <a:latin typeface="Arial MT"/>
              <a:cs typeface="Arial MT"/>
            </a:endParaRPr>
          </a:p>
          <a:p>
            <a:pPr marR="20320" algn="ctr">
              <a:lnSpc>
                <a:spcPct val="100000"/>
              </a:lnSpc>
              <a:spcBef>
                <a:spcPts val="1130"/>
              </a:spcBef>
            </a:pPr>
            <a:r>
              <a:rPr sz="1150" b="1" spc="-20" dirty="0">
                <a:solidFill>
                  <a:srgbClr val="0F0F0F"/>
                </a:solidFill>
                <a:latin typeface="Arial"/>
                <a:cs typeface="Arial"/>
              </a:rPr>
              <a:t>PER</a:t>
            </a:r>
            <a:r>
              <a:rPr sz="1150" b="1" spc="-45" dirty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383838"/>
                </a:solidFill>
                <a:latin typeface="Arial"/>
                <a:cs typeface="Arial"/>
              </a:rPr>
              <a:t>LA</a:t>
            </a:r>
            <a:r>
              <a:rPr sz="1150" b="1" spc="-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spc="-35" dirty="0">
                <a:solidFill>
                  <a:srgbClr val="0C0C0C"/>
                </a:solidFill>
                <a:latin typeface="Arial"/>
                <a:cs typeface="Arial"/>
              </a:rPr>
              <a:t>SEZIONE</a:t>
            </a:r>
            <a:r>
              <a:rPr sz="1150" b="1" spc="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latin typeface="Arial"/>
                <a:cs typeface="Arial"/>
              </a:rPr>
              <a:t>ELETTORALE</a:t>
            </a:r>
            <a:r>
              <a:rPr sz="1150" b="1" spc="65" dirty="0">
                <a:latin typeface="Arial"/>
                <a:cs typeface="Arial"/>
              </a:rPr>
              <a:t> </a:t>
            </a:r>
            <a:r>
              <a:rPr sz="1150" b="1" spc="-20" dirty="0">
                <a:latin typeface="Arial"/>
                <a:cs typeface="Arial"/>
              </a:rPr>
              <a:t>N.11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723" y="3392677"/>
            <a:ext cx="6122670" cy="6248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635">
              <a:lnSpc>
                <a:spcPts val="1150"/>
              </a:lnSpc>
              <a:spcBef>
                <a:spcPts val="229"/>
              </a:spcBef>
            </a:pPr>
            <a:r>
              <a:rPr sz="1050" spc="-35" dirty="0">
                <a:latin typeface="Arial MT"/>
                <a:cs typeface="Arial MT"/>
              </a:rPr>
              <a:t>nominati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dalla </a:t>
            </a:r>
            <a:r>
              <a:rPr sz="1050" spc="-40" dirty="0">
                <a:latin typeface="Arial MT"/>
                <a:cs typeface="Arial MT"/>
              </a:rPr>
              <a:t>Commissione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Comunale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con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verbale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n.8</a:t>
            </a:r>
            <a:r>
              <a:rPr sz="1050" spc="17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del</a:t>
            </a:r>
            <a:r>
              <a:rPr sz="1050" spc="-45" dirty="0">
                <a:latin typeface="Arial MT"/>
                <a:cs typeface="Arial MT"/>
              </a:rPr>
              <a:t> 26/02/2026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dall'Albo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unico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delle </a:t>
            </a:r>
            <a:r>
              <a:rPr sz="1050" spc="-40" dirty="0">
                <a:latin typeface="Arial MT"/>
                <a:cs typeface="Arial MT"/>
              </a:rPr>
              <a:t>persone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idonee</a:t>
            </a:r>
            <a:r>
              <a:rPr sz="1050" spc="-30" dirty="0">
                <a:latin typeface="Arial MT"/>
                <a:cs typeface="Arial MT"/>
              </a:rPr>
              <a:t> all'Ufficio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di</a:t>
            </a:r>
            <a:r>
              <a:rPr sz="1050" spc="-7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Scrutatore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di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seggio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istituito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dall'art.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9</a:t>
            </a:r>
            <a:r>
              <a:rPr sz="1050" spc="-50" dirty="0">
                <a:latin typeface="Arial MT"/>
                <a:cs typeface="Arial MT"/>
              </a:rPr>
              <a:t> della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Iegge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30 </a:t>
            </a:r>
            <a:r>
              <a:rPr sz="1050" spc="-40" dirty="0">
                <a:latin typeface="Arial MT"/>
                <a:cs typeface="Arial MT"/>
              </a:rPr>
              <a:t>aprile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1999,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n.</a:t>
            </a:r>
            <a:r>
              <a:rPr sz="1050" spc="500" dirty="0">
                <a:latin typeface="Arial MT"/>
                <a:cs typeface="Arial MT"/>
              </a:rPr>
              <a:t>  </a:t>
            </a:r>
            <a:r>
              <a:rPr sz="1050" spc="-40" dirty="0">
                <a:latin typeface="Arial MT"/>
                <a:cs typeface="Arial MT"/>
              </a:rPr>
              <a:t>120,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successive</a:t>
            </a:r>
            <a:r>
              <a:rPr sz="1050" spc="5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modificazioni,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compresi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quelli</a:t>
            </a:r>
            <a:r>
              <a:rPr sz="1050" spc="-40" dirty="0">
                <a:latin typeface="Arial MT"/>
                <a:cs typeface="Arial MT"/>
              </a:rPr>
              <a:t> eventualmente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sostituiti </a:t>
            </a:r>
            <a:r>
              <a:rPr sz="1050" spc="-25" dirty="0">
                <a:latin typeface="Arial MT"/>
                <a:cs typeface="Arial MT"/>
              </a:rPr>
              <a:t>attinti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dalla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graduatoria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riserve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di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cui </a:t>
            </a:r>
            <a:r>
              <a:rPr sz="1050" spc="-30" dirty="0">
                <a:latin typeface="Arial MT"/>
                <a:cs typeface="Arial MT"/>
              </a:rPr>
              <a:t>al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verbale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sopra</a:t>
            </a:r>
            <a:r>
              <a:rPr sz="1050" spc="-10" dirty="0">
                <a:latin typeface="Arial MT"/>
                <a:cs typeface="Arial MT"/>
              </a:rPr>
              <a:t> citato: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889" y="6666229"/>
            <a:ext cx="14395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latin typeface="Arial MT"/>
                <a:cs typeface="Arial MT"/>
              </a:rPr>
              <a:t>CETRARO,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lì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26/02/2026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2200" y="6666229"/>
            <a:ext cx="2984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40" dirty="0">
                <a:latin typeface="Arial MT"/>
                <a:cs typeface="Arial MT"/>
              </a:rPr>
              <a:t>per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il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708" y="6400800"/>
            <a:ext cx="3406140" cy="1078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3300" y="283464"/>
            <a:ext cx="411479" cy="5669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704" y="4242816"/>
          <a:ext cx="6109970" cy="115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50"/>
                <a:gridCol w="2581275"/>
                <a:gridCol w="1096645"/>
              </a:tblGrid>
              <a:tr h="17970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29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10" dirty="0">
                          <a:latin typeface="Arial Black"/>
                          <a:cs typeface="Arial Black"/>
                        </a:rPr>
                        <a:t>Sezione</a:t>
                      </a:r>
                      <a:endParaRPr sz="1050">
                        <a:latin typeface="Arial Black"/>
                        <a:cs typeface="Arial Black"/>
                      </a:endParaRPr>
                    </a:p>
                  </a:txBody>
                  <a:tcPr marL="0" marR="0" marT="635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TUNDIS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BRUNELLA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2585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2384">
                        <a:lnSpc>
                          <a:spcPts val="1230"/>
                        </a:lnSpc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LOSARDO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FILOMENA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2585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194945">
                <a:tc rowSpan="2">
                  <a:txBody>
                    <a:bodyPr/>
                    <a:lstStyle/>
                    <a:p>
                      <a:pPr marL="29845">
                        <a:lnSpc>
                          <a:spcPts val="1205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IACOVO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FRANCESCO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2585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12700">
                      <a:solidFill>
                        <a:srgbClr val="444448"/>
                      </a:solidFill>
                      <a:prstDash val="solid"/>
                    </a:lnB>
                  </a:tcPr>
                </a:tc>
              </a:tr>
              <a:tr h="122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9525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F2F2F"/>
                      </a:solidFill>
                      <a:prstDash val="solid"/>
                    </a:lnL>
                    <a:lnR w="9525">
                      <a:solidFill>
                        <a:srgbClr val="2F2F2F"/>
                      </a:solidFill>
                      <a:prstDash val="solid"/>
                    </a:lnR>
                    <a:lnT w="9525">
                      <a:solidFill>
                        <a:srgbClr val="2F2F2F"/>
                      </a:solidFill>
                      <a:prstDash val="solid"/>
                    </a:lnT>
                    <a:lnB w="12700">
                      <a:solidFill>
                        <a:srgbClr val="4444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525011" y="6638544"/>
            <a:ext cx="668020" cy="668020"/>
            <a:chOff x="3525011" y="6638544"/>
            <a:chExt cx="668020" cy="6680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5011" y="6638544"/>
              <a:ext cx="667512" cy="667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6159" y="6665976"/>
              <a:ext cx="562356" cy="58521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645152" y="5939028"/>
            <a:ext cx="1298575" cy="622300"/>
            <a:chOff x="4645152" y="5939028"/>
            <a:chExt cx="1298575" cy="6223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8052" y="5939028"/>
              <a:ext cx="955548" cy="6217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152" y="5943600"/>
              <a:ext cx="502920" cy="58978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7579" y="7123176"/>
            <a:ext cx="818388" cy="3063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11596" y="6213348"/>
            <a:ext cx="68579" cy="1325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87267" y="6638544"/>
            <a:ext cx="1028700" cy="49377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488435" y="5719572"/>
            <a:ext cx="2405380" cy="901065"/>
            <a:chOff x="3488435" y="5719572"/>
            <a:chExt cx="2405380" cy="90106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5463" y="5719572"/>
              <a:ext cx="969263" cy="5074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8435" y="6245352"/>
              <a:ext cx="2404872" cy="37490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73146" y="835406"/>
            <a:ext cx="4369435" cy="213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034" algn="ctr">
              <a:lnSpc>
                <a:spcPts val="2680"/>
              </a:lnSpc>
              <a:spcBef>
                <a:spcPts val="100"/>
              </a:spcBef>
            </a:pPr>
            <a:r>
              <a:rPr sz="2250" b="1" spc="-114" dirty="0">
                <a:solidFill>
                  <a:srgbClr val="7E7E7E"/>
                </a:solidFill>
                <a:latin typeface="Times New Roman"/>
                <a:cs typeface="Times New Roman"/>
              </a:rPr>
              <a:t>COMUNE</a:t>
            </a:r>
            <a:r>
              <a:rPr sz="2250" b="1" spc="-2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858585"/>
                </a:solidFill>
                <a:latin typeface="Times New Roman"/>
                <a:cs typeface="Times New Roman"/>
              </a:rPr>
              <a:t>DI</a:t>
            </a:r>
            <a:r>
              <a:rPr sz="2250" b="1" spc="-80" dirty="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sz="22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CETRARO</a:t>
            </a:r>
            <a:endParaRPr sz="2250">
              <a:latin typeface="Times New Roman"/>
              <a:cs typeface="Times New Roman"/>
            </a:endParaRPr>
          </a:p>
          <a:p>
            <a:pPr marR="19050" algn="ctr">
              <a:lnSpc>
                <a:spcPts val="1440"/>
              </a:lnSpc>
            </a:pPr>
            <a:r>
              <a:rPr sz="1250" spc="-140" dirty="0">
                <a:latin typeface="Times New Roman"/>
                <a:cs typeface="Times New Roman"/>
              </a:rPr>
              <a:t>Pr</a:t>
            </a:r>
            <a:r>
              <a:rPr sz="1250" spc="-7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ovincia</a:t>
            </a:r>
            <a:r>
              <a:rPr sz="1250" spc="16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di</a:t>
            </a:r>
            <a:r>
              <a:rPr sz="1250" spc="6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Ct›senza</a:t>
            </a:r>
            <a:endParaRPr sz="1250">
              <a:latin typeface="Times New Roman"/>
              <a:cs typeface="Times New Roman"/>
            </a:endParaRPr>
          </a:p>
          <a:p>
            <a:pPr marR="24765" algn="ctr">
              <a:lnSpc>
                <a:spcPts val="1689"/>
              </a:lnSpc>
            </a:pPr>
            <a:r>
              <a:rPr sz="1450" b="1" spc="-50" dirty="0">
                <a:latin typeface="Cambria"/>
                <a:cs typeface="Cambria"/>
              </a:rPr>
              <a:t>Indirizzo:</a:t>
            </a:r>
            <a:r>
              <a:rPr sz="1450" b="1" spc="165" dirty="0">
                <a:latin typeface="Cambria"/>
                <a:cs typeface="Cambria"/>
              </a:rPr>
              <a:t> </a:t>
            </a:r>
            <a:r>
              <a:rPr sz="1450" b="1" spc="-30" dirty="0">
                <a:latin typeface="Cambria"/>
                <a:cs typeface="Cambria"/>
              </a:rPr>
              <a:t>Via</a:t>
            </a:r>
            <a:r>
              <a:rPr sz="1450" b="1" spc="-55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Luigi</a:t>
            </a:r>
            <a:r>
              <a:rPr sz="1450" b="1" spc="-50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De</a:t>
            </a:r>
            <a:r>
              <a:rPr sz="1450" b="1" spc="-35" dirty="0">
                <a:latin typeface="Cambria"/>
                <a:cs typeface="Cambria"/>
              </a:rPr>
              <a:t> </a:t>
            </a:r>
            <a:r>
              <a:rPr sz="1450" b="1" spc="-20" dirty="0">
                <a:latin typeface="Cambria"/>
                <a:cs typeface="Cambria"/>
              </a:rPr>
              <a:t>Seta</a:t>
            </a:r>
            <a:endParaRPr sz="1450">
              <a:latin typeface="Cambria"/>
              <a:cs typeface="Cambria"/>
            </a:endParaRPr>
          </a:p>
          <a:p>
            <a:pPr marR="23495" algn="ctr">
              <a:lnSpc>
                <a:spcPts val="1910"/>
              </a:lnSpc>
            </a:pPr>
            <a:r>
              <a:rPr sz="1600" dirty="0">
                <a:latin typeface="Times New Roman"/>
                <a:cs typeface="Times New Roman"/>
              </a:rPr>
              <a:t>Pec: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u="sng" spc="-95" dirty="0">
                <a:solidFill>
                  <a:srgbClr val="161616"/>
                </a:solidFill>
                <a:uFill>
                  <a:solidFill>
                    <a:srgbClr val="67676B"/>
                  </a:solidFill>
                </a:uFill>
                <a:latin typeface="Times New Roman"/>
                <a:cs typeface="Times New Roman"/>
              </a:rPr>
              <a:t>pi</a:t>
            </a:r>
            <a:r>
              <a:rPr sz="1600" u="sng" spc="-130" dirty="0">
                <a:solidFill>
                  <a:srgbClr val="161616"/>
                </a:solidFill>
                <a:uFill>
                  <a:solidFill>
                    <a:srgbClr val="6767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161616"/>
                </a:solidFill>
                <a:uFill>
                  <a:solidFill>
                    <a:srgbClr val="67676B"/>
                  </a:solidFill>
                </a:uFill>
                <a:latin typeface="Times New Roman"/>
                <a:cs typeface="Times New Roman"/>
              </a:rPr>
              <a:t>otocollo.cetiiii’oÙ*asniepec.it</a:t>
            </a:r>
            <a:endParaRPr sz="1600">
              <a:latin typeface="Times New Roman"/>
              <a:cs typeface="Times New Roman"/>
            </a:endParaRPr>
          </a:p>
          <a:p>
            <a:pPr marR="31750" algn="ctr">
              <a:lnSpc>
                <a:spcPct val="100000"/>
              </a:lnSpc>
              <a:spcBef>
                <a:spcPts val="1000"/>
              </a:spcBef>
            </a:pPr>
            <a:r>
              <a:rPr sz="1450" b="1" spc="-65" dirty="0">
                <a:latin typeface="Cambria"/>
                <a:cs typeface="Cambria"/>
              </a:rPr>
              <a:t>Estratto</a:t>
            </a:r>
            <a:r>
              <a:rPr sz="1450" b="1" spc="10" dirty="0">
                <a:latin typeface="Cambria"/>
                <a:cs typeface="Cambria"/>
              </a:rPr>
              <a:t> </a:t>
            </a:r>
            <a:r>
              <a:rPr sz="1450" b="1" spc="-85" dirty="0">
                <a:latin typeface="Cambria"/>
                <a:cs typeface="Cambria"/>
              </a:rPr>
              <a:t>Del</a:t>
            </a:r>
            <a:r>
              <a:rPr sz="1450" b="1" dirty="0">
                <a:latin typeface="Cambria"/>
                <a:cs typeface="Cambria"/>
              </a:rPr>
              <a:t> </a:t>
            </a:r>
            <a:r>
              <a:rPr sz="1450" b="1" spc="-85" dirty="0">
                <a:latin typeface="Cambria"/>
                <a:cs typeface="Cambria"/>
              </a:rPr>
              <a:t>Verbale</a:t>
            </a:r>
            <a:r>
              <a:rPr sz="1450" b="1" spc="45" dirty="0">
                <a:latin typeface="Cambria"/>
                <a:cs typeface="Cambria"/>
              </a:rPr>
              <a:t> </a:t>
            </a:r>
            <a:r>
              <a:rPr sz="1450" b="1" spc="-75" dirty="0">
                <a:latin typeface="Cambria"/>
                <a:cs typeface="Cambria"/>
              </a:rPr>
              <a:t>Di</a:t>
            </a:r>
            <a:r>
              <a:rPr sz="1450" b="1" spc="30" dirty="0">
                <a:latin typeface="Cambria"/>
                <a:cs typeface="Cambria"/>
              </a:rPr>
              <a:t> </a:t>
            </a:r>
            <a:r>
              <a:rPr sz="1450" b="1" spc="-85" dirty="0">
                <a:latin typeface="Cambria"/>
                <a:cs typeface="Cambria"/>
              </a:rPr>
              <a:t>Nomina</a:t>
            </a:r>
            <a:r>
              <a:rPr sz="1450" b="1" spc="55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Scrutatori</a:t>
            </a:r>
            <a:endParaRPr sz="14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Arial MT"/>
                <a:cs typeface="Arial MT"/>
              </a:rPr>
              <a:t>della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b="1" spc="-70" dirty="0">
                <a:latin typeface="Arial"/>
                <a:cs typeface="Arial"/>
              </a:rPr>
              <a:t>Commissione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Elettorale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 MT"/>
                <a:cs typeface="Arial MT"/>
              </a:rPr>
              <a:t>Comunale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data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b="1" spc="-50" dirty="0">
                <a:latin typeface="Arial"/>
                <a:cs typeface="Arial"/>
              </a:rPr>
              <a:t>26/02/2026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num.8</a:t>
            </a:r>
            <a:endParaRPr sz="1200">
              <a:latin typeface="Arial"/>
              <a:cs typeface="Arial"/>
            </a:endParaRPr>
          </a:p>
          <a:p>
            <a:pPr marR="12065" algn="ctr">
              <a:lnSpc>
                <a:spcPct val="100000"/>
              </a:lnSpc>
              <a:spcBef>
                <a:spcPts val="505"/>
              </a:spcBef>
            </a:pPr>
            <a:r>
              <a:rPr sz="1200" spc="-10" dirty="0">
                <a:latin typeface="Arial MT"/>
                <a:cs typeface="Arial MT"/>
              </a:rPr>
              <a:t>Elenco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degii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scrutatori</a:t>
            </a:r>
            <a:endParaRPr sz="1200">
              <a:latin typeface="Arial MT"/>
              <a:cs typeface="Arial MT"/>
            </a:endParaRPr>
          </a:p>
          <a:p>
            <a:pPr marR="26034" algn="ctr">
              <a:lnSpc>
                <a:spcPct val="100000"/>
              </a:lnSpc>
              <a:spcBef>
                <a:spcPts val="1230"/>
              </a:spcBef>
            </a:pPr>
            <a:r>
              <a:rPr sz="1050" b="1" dirty="0">
                <a:solidFill>
                  <a:srgbClr val="080808"/>
                </a:solidFill>
                <a:latin typeface="Arial"/>
                <a:cs typeface="Arial"/>
              </a:rPr>
              <a:t>PER</a:t>
            </a:r>
            <a:r>
              <a:rPr sz="1050" b="1" spc="9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1111"/>
                </a:solidFill>
                <a:latin typeface="Arial"/>
                <a:cs typeface="Arial"/>
              </a:rPr>
              <a:t>LA</a:t>
            </a:r>
            <a:r>
              <a:rPr sz="1050" b="1" spc="8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SEZIONE</a:t>
            </a:r>
            <a:r>
              <a:rPr sz="1050" b="1" spc="1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ELETTORALE</a:t>
            </a:r>
            <a:r>
              <a:rPr sz="1050" b="1" spc="185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N.12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295" y="3410966"/>
            <a:ext cx="6108700" cy="6248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ct val="91400"/>
              </a:lnSpc>
              <a:spcBef>
                <a:spcPts val="204"/>
              </a:spcBef>
            </a:pPr>
            <a:r>
              <a:rPr sz="1050" spc="-35" dirty="0">
                <a:latin typeface="Arial MT"/>
                <a:cs typeface="Arial MT"/>
              </a:rPr>
              <a:t>nominati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dalla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Commissione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Comunale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con</a:t>
            </a:r>
            <a:r>
              <a:rPr sz="1050" spc="-40" dirty="0">
                <a:latin typeface="Arial MT"/>
                <a:cs typeface="Arial MT"/>
              </a:rPr>
              <a:t> verbale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n.8</a:t>
            </a:r>
            <a:r>
              <a:rPr sz="1050" spc="16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del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26/02/2026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daII’Albo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unico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delle </a:t>
            </a:r>
            <a:r>
              <a:rPr sz="1050" spc="-40" dirty="0">
                <a:latin typeface="Arial MT"/>
                <a:cs typeface="Arial MT"/>
              </a:rPr>
              <a:t>persone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idonee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aII'Ufficio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di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Scrutatore</a:t>
            </a:r>
            <a:r>
              <a:rPr sz="1050" spc="5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di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seggio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elettorale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istituito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dall'art.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9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della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Iegge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30 </a:t>
            </a:r>
            <a:r>
              <a:rPr sz="1050" spc="-30" dirty="0">
                <a:latin typeface="Arial MT"/>
                <a:cs typeface="Arial MT"/>
              </a:rPr>
              <a:t>aprile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1999,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n.</a:t>
            </a:r>
            <a:r>
              <a:rPr sz="1050" spc="500" dirty="0">
                <a:latin typeface="Arial MT"/>
                <a:cs typeface="Arial MT"/>
              </a:rPr>
              <a:t>  </a:t>
            </a:r>
            <a:r>
              <a:rPr sz="1050" spc="-40" dirty="0">
                <a:latin typeface="Arial MT"/>
                <a:cs typeface="Arial MT"/>
              </a:rPr>
              <a:t>120,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</a:t>
            </a:r>
            <a:r>
              <a:rPr sz="1050" spc="-5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successive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modificazioni,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compresi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quelli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eventualmente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sostituiti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attinti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dalla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graduatoria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riserve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di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cui </a:t>
            </a:r>
            <a:r>
              <a:rPr sz="1050" spc="-30" dirty="0">
                <a:latin typeface="Arial MT"/>
                <a:cs typeface="Arial MT"/>
              </a:rPr>
              <a:t>al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verbale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sopra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citato: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461" y="6195314"/>
            <a:ext cx="14306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45" dirty="0">
                <a:latin typeface="Arial MT"/>
                <a:cs typeface="Arial MT"/>
              </a:rPr>
              <a:t>CETRARO,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Iì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26/02/2026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9976" y="6204204"/>
            <a:ext cx="2423160" cy="6355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29584" y="240792"/>
            <a:ext cx="445134" cy="637540"/>
          </a:xfrm>
          <a:custGeom>
            <a:avLst/>
            <a:gdLst/>
            <a:ahLst/>
            <a:cxnLst/>
            <a:rect l="l" t="t" r="r" b="b"/>
            <a:pathLst>
              <a:path w="445135" h="637540">
                <a:moveTo>
                  <a:pt x="445008" y="637032"/>
                </a:moveTo>
                <a:lnTo>
                  <a:pt x="0" y="637032"/>
                </a:lnTo>
                <a:lnTo>
                  <a:pt x="0" y="0"/>
                </a:lnTo>
                <a:lnTo>
                  <a:pt x="445008" y="0"/>
                </a:lnTo>
                <a:lnTo>
                  <a:pt x="445008" y="637032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704" y="4262628"/>
          <a:ext cx="6125845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50"/>
                <a:gridCol w="2599690"/>
                <a:gridCol w="1094105"/>
              </a:tblGrid>
              <a:tr h="17970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5560">
                        <a:lnSpc>
                          <a:spcPts val="1180"/>
                        </a:lnSpc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CIPOLLA</a:t>
                      </a:r>
                      <a:r>
                        <a:rPr sz="10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ANTONIO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191770">
                <a:tc row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MASSIMO</a:t>
                      </a:r>
                      <a:r>
                        <a:rPr sz="95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10" dirty="0">
                          <a:latin typeface="Arial MT"/>
                          <a:cs typeface="Arial MT"/>
                        </a:rPr>
                        <a:t>MARCO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OhmISSIS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2384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RICCO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GIUSEPPE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95"/>
                        </a:lnSpc>
                      </a:pPr>
                      <a:r>
                        <a:rPr sz="1000" spc="-30" dirty="0">
                          <a:latin typeface="Arial MT"/>
                          <a:cs typeface="Arial MT"/>
                        </a:rPr>
                        <a:t>OMISS</a:t>
                      </a:r>
                      <a:r>
                        <a:rPr sz="100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9525">
                      <a:solidFill>
                        <a:srgbClr val="13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31313"/>
                      </a:solidFill>
                      <a:prstDash val="solid"/>
                    </a:lnL>
                    <a:lnR w="9525">
                      <a:solidFill>
                        <a:srgbClr val="131313"/>
                      </a:solidFill>
                      <a:prstDash val="solid"/>
                    </a:lnR>
                    <a:lnT w="9525">
                      <a:solidFill>
                        <a:srgbClr val="13131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667000" y="1831848"/>
            <a:ext cx="2612390" cy="0"/>
          </a:xfrm>
          <a:custGeom>
            <a:avLst/>
            <a:gdLst/>
            <a:ahLst/>
            <a:cxnLst/>
            <a:rect l="l" t="t" r="r" b="b"/>
            <a:pathLst>
              <a:path w="2612390">
                <a:moveTo>
                  <a:pt x="0" y="0"/>
                </a:moveTo>
                <a:lnTo>
                  <a:pt x="2612136" y="0"/>
                </a:lnTo>
              </a:path>
            </a:pathLst>
          </a:custGeom>
          <a:ln w="12192">
            <a:solidFill>
              <a:srgbClr val="4444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6217920"/>
            <a:ext cx="128015" cy="6263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9423" y="292608"/>
            <a:ext cx="3017520" cy="8641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4851" y="1659636"/>
            <a:ext cx="3012948" cy="17830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182111" y="5971032"/>
            <a:ext cx="1010919" cy="1019810"/>
            <a:chOff x="3182111" y="5971032"/>
            <a:chExt cx="1010919" cy="10198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7831" y="5971032"/>
              <a:ext cx="763523" cy="3383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2111" y="6309360"/>
              <a:ext cx="804672" cy="681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1355" y="6190488"/>
              <a:ext cx="201167" cy="69494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2311" y="5957316"/>
            <a:ext cx="964691" cy="4297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73579" y="1186434"/>
            <a:ext cx="4375785" cy="179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ctr">
              <a:lnSpc>
                <a:spcPts val="1485"/>
              </a:lnSpc>
              <a:spcBef>
                <a:spcPts val="100"/>
              </a:spcBef>
            </a:pPr>
            <a:r>
              <a:rPr sz="1250" spc="-165" dirty="0">
                <a:latin typeface="Times New Roman"/>
                <a:cs typeface="Times New Roman"/>
              </a:rPr>
              <a:t>Pr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00" dirty="0">
                <a:latin typeface="Times New Roman"/>
                <a:cs typeface="Times New Roman"/>
              </a:rPr>
              <a:t>t›v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-75" dirty="0">
                <a:latin typeface="Times New Roman"/>
                <a:cs typeface="Times New Roman"/>
              </a:rPr>
              <a:t>in</a:t>
            </a:r>
            <a:r>
              <a:rPr sz="1250" spc="-16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cia</a:t>
            </a:r>
            <a:r>
              <a:rPr sz="1250" spc="45" dirty="0">
                <a:latin typeface="Times New Roman"/>
                <a:cs typeface="Times New Roman"/>
              </a:rPr>
              <a:t> </a:t>
            </a:r>
            <a:r>
              <a:rPr sz="1250" spc="-35" dirty="0">
                <a:latin typeface="Times New Roman"/>
                <a:cs typeface="Times New Roman"/>
              </a:rPr>
              <a:t>rti</a:t>
            </a:r>
            <a:r>
              <a:rPr sz="1250" spc="12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Cr)sen/.a</a:t>
            </a:r>
            <a:endParaRPr sz="1250">
              <a:latin typeface="Times New Roman"/>
              <a:cs typeface="Times New Roman"/>
            </a:endParaRPr>
          </a:p>
          <a:p>
            <a:pPr marR="16510" algn="ctr">
              <a:lnSpc>
                <a:spcPts val="1664"/>
              </a:lnSpc>
            </a:pPr>
            <a:r>
              <a:rPr sz="1400" dirty="0">
                <a:latin typeface="Times New Roman"/>
                <a:cs typeface="Times New Roman"/>
              </a:rPr>
              <a:t>Indirizzo: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Vie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I.iiigi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Seta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400">
              <a:latin typeface="Times New Roman"/>
              <a:cs typeface="Times New Roman"/>
            </a:endParaRPr>
          </a:p>
          <a:p>
            <a:pPr marR="23495" algn="ctr">
              <a:lnSpc>
                <a:spcPct val="100000"/>
              </a:lnSpc>
            </a:pPr>
            <a:r>
              <a:rPr sz="1250" dirty="0">
                <a:latin typeface="Arial MT"/>
                <a:cs typeface="Arial MT"/>
              </a:rPr>
              <a:t>Estratto</a:t>
            </a:r>
            <a:r>
              <a:rPr sz="1250" spc="30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</a:t>
            </a:r>
            <a:r>
              <a:rPr sz="1250" spc="21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Verbale</a:t>
            </a:r>
            <a:r>
              <a:rPr sz="1250" spc="21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Di</a:t>
            </a:r>
            <a:r>
              <a:rPr sz="1250" spc="190" dirty="0">
                <a:latin typeface="Arial MT"/>
                <a:cs typeface="Arial MT"/>
              </a:rPr>
              <a:t> </a:t>
            </a:r>
            <a:r>
              <a:rPr sz="1250" spc="50" dirty="0">
                <a:latin typeface="Arial MT"/>
                <a:cs typeface="Arial MT"/>
              </a:rPr>
              <a:t>Nomina</a:t>
            </a:r>
            <a:r>
              <a:rPr sz="1250" spc="270" dirty="0">
                <a:latin typeface="Arial MT"/>
                <a:cs typeface="Arial MT"/>
              </a:rPr>
              <a:t> </a:t>
            </a:r>
            <a:r>
              <a:rPr sz="1250" spc="45" dirty="0">
                <a:latin typeface="Arial MT"/>
                <a:cs typeface="Arial MT"/>
              </a:rPr>
              <a:t>Scrutatori</a:t>
            </a:r>
            <a:endParaRPr sz="12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100" dirty="0">
                <a:latin typeface="Arial MT"/>
                <a:cs typeface="Arial MT"/>
              </a:rPr>
              <a:t>della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Commissione</a:t>
            </a:r>
            <a:r>
              <a:rPr sz="1100" spc="2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20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Comunale</a:t>
            </a:r>
            <a:r>
              <a:rPr sz="1100" spc="2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2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26/02/2026</a:t>
            </a:r>
            <a:r>
              <a:rPr sz="1100" spc="2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num.8</a:t>
            </a:r>
            <a:endParaRPr sz="1100">
              <a:latin typeface="Arial MT"/>
              <a:cs typeface="Arial MT"/>
            </a:endParaRPr>
          </a:p>
          <a:p>
            <a:pPr marR="16510" algn="ctr">
              <a:lnSpc>
                <a:spcPct val="100000"/>
              </a:lnSpc>
              <a:spcBef>
                <a:spcPts val="590"/>
              </a:spcBef>
            </a:pPr>
            <a:r>
              <a:rPr sz="1100" dirty="0">
                <a:latin typeface="Arial MT"/>
                <a:cs typeface="Arial MT"/>
              </a:rPr>
              <a:t>Elenco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degli</a:t>
            </a:r>
            <a:r>
              <a:rPr sz="1100" spc="16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scrutatori</a:t>
            </a:r>
            <a:endParaRPr sz="1100">
              <a:latin typeface="Arial MT"/>
              <a:cs typeface="Arial MT"/>
            </a:endParaRPr>
          </a:p>
          <a:p>
            <a:pPr marR="22225" algn="ctr">
              <a:lnSpc>
                <a:spcPct val="100000"/>
              </a:lnSpc>
              <a:spcBef>
                <a:spcPts val="1200"/>
              </a:spcBef>
            </a:pPr>
            <a:r>
              <a:rPr sz="1100" dirty="0">
                <a:latin typeface="Arial MT"/>
                <a:cs typeface="Arial MT"/>
              </a:rPr>
              <a:t>PER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SEZIONE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N.13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414" y="3435604"/>
            <a:ext cx="6120130" cy="617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080">
              <a:lnSpc>
                <a:spcPts val="1150"/>
              </a:lnSpc>
              <a:spcBef>
                <a:spcPts val="180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Comunale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1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daII'AIbo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idonee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all'Ufficio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dall'art.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Iegge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compresi quelli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attinti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graduatoria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sopra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3666" y="6230874"/>
            <a:ext cx="14351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CETRARO,</a:t>
            </a:r>
            <a:r>
              <a:rPr sz="950" spc="14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lì</a:t>
            </a:r>
            <a:r>
              <a:rPr sz="950" spc="10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26/02/2026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8979" y="5993892"/>
            <a:ext cx="3515868" cy="1078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871" y="242316"/>
            <a:ext cx="411479" cy="61264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2751" y="4248912"/>
          <a:ext cx="6114415" cy="133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9510"/>
                <a:gridCol w="2590800"/>
                <a:gridCol w="1094105"/>
              </a:tblGrid>
              <a:tr h="18224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7465">
                        <a:lnSpc>
                          <a:spcPts val="1205"/>
                        </a:lnSpc>
                      </a:pPr>
                      <a:r>
                        <a:rPr sz="1050" spc="-60" dirty="0">
                          <a:latin typeface="Arial MT"/>
                          <a:cs typeface="Arial MT"/>
                        </a:rPr>
                        <a:t>ORSARA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GABRIELLA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8140">
                        <a:lnSpc>
                          <a:spcPts val="117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30480">
                        <a:lnSpc>
                          <a:spcPts val="1135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AVOLIO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ASSUNTA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3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3060">
                        <a:lnSpc>
                          <a:spcPts val="113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Sez.14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GUAGLIANONE</a:t>
                      </a:r>
                      <a:r>
                        <a:rPr sz="105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NOEMI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FRANCESCA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4605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9215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112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492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342132" y="6035040"/>
            <a:ext cx="868680" cy="805180"/>
            <a:chOff x="3342132" y="6035040"/>
            <a:chExt cx="868680" cy="8051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8144" y="6163056"/>
              <a:ext cx="736091" cy="676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3300" y="6263640"/>
              <a:ext cx="562355" cy="571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2132" y="6035040"/>
              <a:ext cx="301751" cy="251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2132" y="6313932"/>
              <a:ext cx="457200" cy="2880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1628" y="6035040"/>
              <a:ext cx="329184" cy="28346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882896" y="5925312"/>
            <a:ext cx="1015365" cy="375285"/>
            <a:chOff x="4882896" y="5925312"/>
            <a:chExt cx="1015365" cy="37528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2896" y="6140196"/>
              <a:ext cx="1014984" cy="1600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2896" y="6085332"/>
              <a:ext cx="160020" cy="118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9784" y="5925312"/>
              <a:ext cx="713232" cy="1920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73362" y="850900"/>
            <a:ext cx="4370070" cy="211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495" algn="ctr">
              <a:lnSpc>
                <a:spcPts val="263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777777"/>
                </a:solidFill>
                <a:latin typeface="Times New Roman"/>
                <a:cs typeface="Times New Roman"/>
              </a:rPr>
              <a:t>COMUNE</a:t>
            </a:r>
            <a:r>
              <a:rPr sz="2200" b="1" spc="45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7E7E7E"/>
                </a:solidFill>
                <a:latin typeface="Times New Roman"/>
                <a:cs typeface="Times New Roman"/>
              </a:rPr>
              <a:t>DI</a:t>
            </a:r>
            <a:r>
              <a:rPr sz="2200" b="1" spc="-9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858585"/>
                </a:solidFill>
                <a:latin typeface="Times New Roman"/>
                <a:cs typeface="Times New Roman"/>
              </a:rPr>
              <a:t>CETRARO</a:t>
            </a:r>
            <a:endParaRPr sz="2200">
              <a:latin typeface="Times New Roman"/>
              <a:cs typeface="Times New Roman"/>
            </a:endParaRPr>
          </a:p>
          <a:p>
            <a:pPr marR="7620" algn="ctr">
              <a:lnSpc>
                <a:spcPts val="1420"/>
              </a:lnSpc>
            </a:pPr>
            <a:r>
              <a:rPr sz="1200" dirty="0">
                <a:latin typeface="Times New Roman"/>
                <a:cs typeface="Times New Roman"/>
              </a:rPr>
              <a:t>Provincia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Cosenza</a:t>
            </a:r>
            <a:endParaRPr sz="1200">
              <a:latin typeface="Times New Roman"/>
              <a:cs typeface="Times New Roman"/>
            </a:endParaRPr>
          </a:p>
          <a:p>
            <a:pPr marR="12065" algn="ctr">
              <a:lnSpc>
                <a:spcPts val="1670"/>
              </a:lnSpc>
            </a:pPr>
            <a:r>
              <a:rPr sz="1400" b="1" spc="-30" dirty="0">
                <a:latin typeface="Cambria"/>
                <a:cs typeface="Cambria"/>
              </a:rPr>
              <a:t>Indirizzo:</a:t>
            </a:r>
            <a:r>
              <a:rPr sz="1400" b="1" spc="229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Via</a:t>
            </a:r>
            <a:r>
              <a:rPr sz="1400" b="1" spc="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Luigi</a:t>
            </a:r>
            <a:r>
              <a:rPr sz="1400" b="1" spc="-4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25" dirty="0">
                <a:latin typeface="Cambria"/>
                <a:cs typeface="Cambria"/>
              </a:rPr>
              <a:t> </a:t>
            </a:r>
            <a:r>
              <a:rPr sz="1400" b="1" spc="-20" dirty="0">
                <a:latin typeface="Cambria"/>
                <a:cs typeface="Cambria"/>
              </a:rPr>
              <a:t>Seta</a:t>
            </a:r>
            <a:endParaRPr sz="1400">
              <a:latin typeface="Cambria"/>
              <a:cs typeface="Cambria"/>
            </a:endParaRPr>
          </a:p>
          <a:p>
            <a:pPr marR="15240" algn="ctr">
              <a:lnSpc>
                <a:spcPct val="100000"/>
              </a:lnSpc>
              <a:spcBef>
                <a:spcPts val="40"/>
              </a:spcBef>
            </a:pPr>
            <a:r>
              <a:rPr sz="1550" dirty="0">
                <a:latin typeface="Times New Roman"/>
                <a:cs typeface="Times New Roman"/>
              </a:rPr>
              <a:t>Pec:</a:t>
            </a:r>
            <a:r>
              <a:rPr sz="1550" spc="229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solidFill>
                  <a:srgbClr val="1A1A1A"/>
                </a:solidFill>
                <a:uFill>
                  <a:solidFill>
                    <a:srgbClr val="606467"/>
                  </a:solidFill>
                </a:uFill>
                <a:latin typeface="Times New Roman"/>
                <a:cs typeface="Times New Roman"/>
              </a:rPr>
              <a:t>pi</a:t>
            </a:r>
            <a:r>
              <a:rPr sz="1550" u="sng" spc="-150" dirty="0">
                <a:solidFill>
                  <a:srgbClr val="1A1A1A"/>
                </a:solidFill>
                <a:uFill>
                  <a:solidFill>
                    <a:srgbClr val="60646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sng" spc="-10" dirty="0">
                <a:solidFill>
                  <a:srgbClr val="1A1A1A"/>
                </a:solidFill>
                <a:uFill>
                  <a:solidFill>
                    <a:srgbClr val="606467"/>
                  </a:solidFill>
                </a:uFill>
                <a:latin typeface="Times New Roman"/>
                <a:cs typeface="Times New Roman"/>
              </a:rPr>
              <a:t>olocollti.ceti’aroC*asinepec.it</a:t>
            </a:r>
            <a:endParaRPr sz="1550">
              <a:latin typeface="Times New Roman"/>
              <a:cs typeface="Times New Roman"/>
            </a:endParaRPr>
          </a:p>
          <a:p>
            <a:pPr marR="24765" algn="ctr">
              <a:lnSpc>
                <a:spcPct val="100000"/>
              </a:lnSpc>
              <a:spcBef>
                <a:spcPts val="1200"/>
              </a:spcBef>
            </a:pPr>
            <a:r>
              <a:rPr sz="1300" b="1" spc="-10" dirty="0">
                <a:latin typeface="Arial"/>
                <a:cs typeface="Arial"/>
              </a:rPr>
              <a:t>Estratto</a:t>
            </a:r>
            <a:r>
              <a:rPr sz="1300" b="1" dirty="0">
                <a:latin typeface="Arial"/>
                <a:cs typeface="Arial"/>
              </a:rPr>
              <a:t> Del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Verbale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Di</a:t>
            </a:r>
            <a:r>
              <a:rPr sz="1300" b="1" spc="-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Nomina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Scrutatori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ts val="1870"/>
              </a:lnSpc>
              <a:spcBef>
                <a:spcPts val="5"/>
              </a:spcBef>
            </a:pPr>
            <a:r>
              <a:rPr sz="1150" dirty="0">
                <a:latin typeface="Arial MT"/>
                <a:cs typeface="Arial MT"/>
              </a:rPr>
              <a:t>della</a:t>
            </a:r>
            <a:r>
              <a:rPr sz="1150" spc="-35" dirty="0">
                <a:latin typeface="Arial MT"/>
                <a:cs typeface="Arial MT"/>
              </a:rPr>
              <a:t> </a:t>
            </a:r>
            <a:r>
              <a:rPr sz="1150" b="1" spc="-40" dirty="0">
                <a:latin typeface="Arial"/>
                <a:cs typeface="Arial"/>
              </a:rPr>
              <a:t>Commissione</a:t>
            </a:r>
            <a:r>
              <a:rPr sz="1150" b="1" spc="70" dirty="0">
                <a:latin typeface="Arial"/>
                <a:cs typeface="Arial"/>
              </a:rPr>
              <a:t> </a:t>
            </a:r>
            <a:r>
              <a:rPr sz="1150" b="1" spc="-30" dirty="0">
                <a:latin typeface="Arial"/>
                <a:cs typeface="Arial"/>
              </a:rPr>
              <a:t>Elettorale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-35" dirty="0">
                <a:latin typeface="Arial"/>
                <a:cs typeface="Arial"/>
              </a:rPr>
              <a:t>Comunale</a:t>
            </a:r>
            <a:r>
              <a:rPr sz="1150" b="1" spc="3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in</a:t>
            </a:r>
            <a:r>
              <a:rPr sz="1150" b="1" spc="-55" dirty="0">
                <a:latin typeface="Arial"/>
                <a:cs typeface="Arial"/>
              </a:rPr>
              <a:t> </a:t>
            </a:r>
            <a:r>
              <a:rPr sz="1150" dirty="0">
                <a:latin typeface="Arial MT"/>
                <a:cs typeface="Arial MT"/>
              </a:rPr>
              <a:t>data</a:t>
            </a:r>
            <a:r>
              <a:rPr sz="1150" spc="-35" dirty="0">
                <a:latin typeface="Arial MT"/>
                <a:cs typeface="Arial MT"/>
              </a:rPr>
              <a:t> </a:t>
            </a:r>
            <a:r>
              <a:rPr sz="1150" b="1" spc="-30" dirty="0">
                <a:latin typeface="Arial"/>
                <a:cs typeface="Arial"/>
              </a:rPr>
              <a:t>26/02/2026</a:t>
            </a:r>
            <a:r>
              <a:rPr sz="1150" b="1" spc="40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num.8 </a:t>
            </a:r>
            <a:r>
              <a:rPr sz="1150" b="1" spc="-20" dirty="0">
                <a:latin typeface="Arial"/>
                <a:cs typeface="Arial"/>
              </a:rPr>
              <a:t>Elenco</a:t>
            </a:r>
            <a:r>
              <a:rPr sz="1150" b="1" spc="-35" dirty="0">
                <a:latin typeface="Arial"/>
                <a:cs typeface="Arial"/>
              </a:rPr>
              <a:t> </a:t>
            </a:r>
            <a:r>
              <a:rPr sz="1150" b="1" spc="-20" dirty="0">
                <a:latin typeface="Arial"/>
                <a:cs typeface="Arial"/>
              </a:rPr>
              <a:t>degli</a:t>
            </a:r>
            <a:r>
              <a:rPr sz="1150" b="1" spc="-45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scrutatori</a:t>
            </a:r>
            <a:endParaRPr sz="1150">
              <a:latin typeface="Arial"/>
              <a:cs typeface="Arial"/>
            </a:endParaRPr>
          </a:p>
          <a:p>
            <a:pPr marL="940435">
              <a:lnSpc>
                <a:spcPct val="100000"/>
              </a:lnSpc>
              <a:spcBef>
                <a:spcPts val="1100"/>
              </a:spcBef>
            </a:pPr>
            <a:r>
              <a:rPr sz="1050" b="1" dirty="0">
                <a:solidFill>
                  <a:srgbClr val="111111"/>
                </a:solidFill>
                <a:latin typeface="Arial"/>
                <a:cs typeface="Arial"/>
              </a:rPr>
              <a:t>PER</a:t>
            </a:r>
            <a:r>
              <a:rPr sz="1050" b="1" spc="11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626262"/>
                </a:solidFill>
                <a:latin typeface="Arial"/>
                <a:cs typeface="Arial"/>
              </a:rPr>
              <a:t>LA</a:t>
            </a:r>
            <a:r>
              <a:rPr sz="1050" b="1" spc="70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SEZIONE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31313"/>
                </a:solidFill>
                <a:latin typeface="Arial"/>
                <a:cs typeface="Arial"/>
              </a:rPr>
              <a:t>ELETTORALE</a:t>
            </a:r>
            <a:r>
              <a:rPr sz="1050" b="1" spc="2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N.14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723" y="3420110"/>
            <a:ext cx="6118225" cy="6248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5715">
              <a:lnSpc>
                <a:spcPts val="1150"/>
              </a:lnSpc>
              <a:spcBef>
                <a:spcPts val="229"/>
              </a:spcBef>
            </a:pPr>
            <a:r>
              <a:rPr sz="1050" spc="-35" dirty="0">
                <a:latin typeface="Arial MT"/>
                <a:cs typeface="Arial MT"/>
              </a:rPr>
              <a:t>nominati</a:t>
            </a:r>
            <a:r>
              <a:rPr sz="1050" spc="-40" dirty="0">
                <a:latin typeface="Arial MT"/>
                <a:cs typeface="Arial MT"/>
              </a:rPr>
              <a:t> dalla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Commissione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Comunale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con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verbale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n.8</a:t>
            </a:r>
            <a:r>
              <a:rPr sz="1050" spc="19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del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26/02/2026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55" dirty="0">
                <a:latin typeface="Arial MT"/>
                <a:cs typeface="Arial MT"/>
              </a:rPr>
              <a:t>daII’Albo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unico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delle</a:t>
            </a:r>
            <a:r>
              <a:rPr sz="1050" spc="50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persone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idonee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aII'Ufficio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di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Scrutatore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di</a:t>
            </a:r>
            <a:r>
              <a:rPr sz="1050" spc="-6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seggio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istituito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dall'art.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9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della</a:t>
            </a:r>
            <a:r>
              <a:rPr sz="1050" spc="-25" dirty="0">
                <a:latin typeface="Arial MT"/>
                <a:cs typeface="Arial MT"/>
              </a:rPr>
              <a:t> legge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30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aprile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1999,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n.</a:t>
            </a:r>
            <a:r>
              <a:rPr sz="1050" spc="500" dirty="0">
                <a:latin typeface="Arial MT"/>
                <a:cs typeface="Arial MT"/>
              </a:rPr>
              <a:t>  </a:t>
            </a:r>
            <a:r>
              <a:rPr sz="1050" spc="-25" dirty="0">
                <a:latin typeface="Arial MT"/>
                <a:cs typeface="Arial MT"/>
              </a:rPr>
              <a:t>120,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successive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modificazioni, compresi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quelli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eventualmente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sostituiti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attinti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dalla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graduatoria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riserve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di</a:t>
            </a:r>
            <a:r>
              <a:rPr sz="1050" spc="-6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cui </a:t>
            </a:r>
            <a:r>
              <a:rPr sz="1050" spc="-30" dirty="0">
                <a:latin typeface="Arial MT"/>
                <a:cs typeface="Arial MT"/>
              </a:rPr>
              <a:t>al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verbale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sopra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citato: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3033" y="6355334"/>
            <a:ext cx="14351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40" dirty="0">
                <a:latin typeface="Arial MT"/>
                <a:cs typeface="Arial MT"/>
              </a:rPr>
              <a:t>CETRARO,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li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26/02/2026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6835" y="5969762"/>
            <a:ext cx="2908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5" dirty="0">
                <a:solidFill>
                  <a:srgbClr val="5697E9"/>
                </a:solidFill>
                <a:latin typeface="Courier New"/>
                <a:cs typeface="Courier New"/>
              </a:rPr>
              <a:t>CGW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7629" y="6355334"/>
            <a:ext cx="6508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Arial MT"/>
                <a:cs typeface="Arial MT"/>
              </a:rPr>
              <a:t>per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il</a:t>
            </a:r>
            <a:r>
              <a:rPr sz="1050" spc="135" dirty="0">
                <a:latin typeface="Arial MT"/>
                <a:cs typeface="Arial MT"/>
              </a:rPr>
              <a:t>  </a:t>
            </a:r>
            <a:r>
              <a:rPr sz="1050" spc="-30" dirty="0">
                <a:latin typeface="Arial MT"/>
                <a:cs typeface="Arial MT"/>
              </a:rPr>
              <a:t>inda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1895" y="4247388"/>
          <a:ext cx="6118224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160"/>
                <a:gridCol w="2603500"/>
                <a:gridCol w="1091564"/>
              </a:tblGrid>
              <a:tr h="17653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175">
                        <a:lnSpc>
                          <a:spcPts val="124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Sezione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200660">
                <a:tc rowSpan="2"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FORESTA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FABRIZIA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220"/>
                        </a:lnSpc>
                        <a:tabLst>
                          <a:tab pos="2597785" algn="l"/>
                        </a:tabLst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ONU</a:t>
                      </a:r>
                      <a:r>
                        <a:rPr sz="1050" u="sng" spc="-10" dirty="0">
                          <a:uFill>
                            <a:solidFill>
                              <a:srgbClr val="3F3F3F"/>
                            </a:solidFill>
                          </a:uFill>
                          <a:latin typeface="Arial MT"/>
                          <a:cs typeface="Arial MT"/>
                        </a:rPr>
                        <a:t>ISSIS</a:t>
                      </a:r>
                      <a:r>
                        <a:rPr sz="1050" u="sng" dirty="0">
                          <a:uFill>
                            <a:solidFill>
                              <a:srgbClr val="3F3F3F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33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BONONATI</a:t>
                      </a:r>
                      <a:r>
                        <a:rPr sz="10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ROSARIA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3175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Sez.15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CARUSO</a:t>
                      </a:r>
                      <a:r>
                        <a:rPr sz="95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10" dirty="0">
                          <a:latin typeface="Arial MT"/>
                          <a:cs typeface="Arial MT"/>
                        </a:rPr>
                        <a:t>MANUELA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31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282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3995" y="548639"/>
            <a:ext cx="3012948" cy="6126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6511" y="5902451"/>
            <a:ext cx="2706624" cy="9006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9423" y="1275587"/>
            <a:ext cx="3003804" cy="562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8395" y="5125211"/>
            <a:ext cx="928116" cy="17967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73579" y="1925411"/>
            <a:ext cx="4371340" cy="10414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520"/>
              </a:spcBef>
            </a:pPr>
            <a:r>
              <a:rPr sz="1200" b="1" dirty="0">
                <a:latin typeface="Arial"/>
                <a:cs typeface="Arial"/>
              </a:rPr>
              <a:t>Estratto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Verbale</a:t>
            </a:r>
            <a:r>
              <a:rPr sz="1200" b="1" spc="2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Nomina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Scrutatori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100" dirty="0">
                <a:latin typeface="Arial MT"/>
                <a:cs typeface="Arial MT"/>
              </a:rPr>
              <a:t>della</a:t>
            </a:r>
            <a:r>
              <a:rPr sz="1100" spc="1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Commissione</a:t>
            </a:r>
            <a:r>
              <a:rPr sz="1100" spc="25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1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Comunale</a:t>
            </a:r>
            <a:r>
              <a:rPr sz="1100" spc="2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2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2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26/02/2026</a:t>
            </a:r>
            <a:r>
              <a:rPr sz="1100" spc="2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num.8</a:t>
            </a:r>
            <a:endParaRPr sz="1100">
              <a:latin typeface="Arial MT"/>
              <a:cs typeface="Arial MT"/>
            </a:endParaRPr>
          </a:p>
          <a:p>
            <a:pPr marR="3810" algn="ctr">
              <a:lnSpc>
                <a:spcPct val="100000"/>
              </a:lnSpc>
              <a:spcBef>
                <a:spcPts val="600"/>
              </a:spcBef>
            </a:pPr>
            <a:r>
              <a:rPr sz="1050" dirty="0">
                <a:latin typeface="Arial MT"/>
                <a:cs typeface="Arial MT"/>
              </a:rPr>
              <a:t>Elenco</a:t>
            </a:r>
            <a:r>
              <a:rPr sz="1050" spc="240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degli</a:t>
            </a:r>
            <a:r>
              <a:rPr sz="1050" spc="215" dirty="0">
                <a:latin typeface="Arial MT"/>
                <a:cs typeface="Arial MT"/>
              </a:rPr>
              <a:t> </a:t>
            </a:r>
            <a:r>
              <a:rPr sz="1050" spc="45" dirty="0">
                <a:latin typeface="Arial MT"/>
                <a:cs typeface="Arial MT"/>
              </a:rPr>
              <a:t>scrutatori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Arial MT"/>
              <a:cs typeface="Arial MT"/>
            </a:endParaRPr>
          </a:p>
          <a:p>
            <a:pPr marR="19050" algn="ctr">
              <a:lnSpc>
                <a:spcPct val="100000"/>
              </a:lnSpc>
            </a:pPr>
            <a:r>
              <a:rPr sz="1100" dirty="0">
                <a:latin typeface="Arial MT"/>
                <a:cs typeface="Arial MT"/>
              </a:rPr>
              <a:t>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SEZIONE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ELETTORALE</a:t>
            </a:r>
            <a:r>
              <a:rPr sz="1100" spc="9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N.15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558" y="3421888"/>
            <a:ext cx="6106795" cy="617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635">
              <a:lnSpc>
                <a:spcPct val="96000"/>
              </a:lnSpc>
              <a:spcBef>
                <a:spcPts val="145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Comunale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1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dalI'AIbo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 </a:t>
            </a:r>
            <a:r>
              <a:rPr sz="1000" spc="-10" dirty="0">
                <a:latin typeface="Arial MT"/>
                <a:cs typeface="Arial MT"/>
              </a:rPr>
              <a:t>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idonee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dall'art.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Iegge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compresi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quelli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attinti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graduatoria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sopra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493" y="6210807"/>
            <a:ext cx="1431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CETRARO,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Iì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2272" y="1339595"/>
          <a:ext cx="6147435" cy="744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110"/>
                <a:gridCol w="363220"/>
                <a:gridCol w="2054860"/>
                <a:gridCol w="2073275"/>
                <a:gridCol w="1283970"/>
              </a:tblGrid>
              <a:tr h="23431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Sez.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Sost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Note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LUCIA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35">
                          <a:latin typeface="Arial MT"/>
                          <a:cs typeface="Arial MT"/>
                        </a:rPr>
                        <a:t>MARIA</a:t>
                      </a:r>
                      <a:r>
                        <a:rPr sz="105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smtClean="0">
                          <a:latin typeface="Arial MT"/>
                          <a:cs typeface="Arial MT"/>
                        </a:rPr>
                        <a:t>ANTONIE</a:t>
                      </a:r>
                      <a:r>
                        <a:rPr lang="it-IT" sz="1050" spc="-10" dirty="0" smtClean="0">
                          <a:latin typeface="Arial MT"/>
                          <a:cs typeface="Arial MT"/>
                        </a:rPr>
                        <a:t>TT</a:t>
                      </a:r>
                      <a:r>
                        <a:rPr sz="1050" spc="-10" smtClean="0">
                          <a:latin typeface="Arial MT"/>
                          <a:cs typeface="Arial MT"/>
                        </a:rPr>
                        <a:t>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CRISTOFARO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DANIELA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RUSSO</a:t>
                      </a:r>
                      <a:r>
                        <a:rPr sz="10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MARIA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TERESA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GROSSO</a:t>
                      </a:r>
                      <a:r>
                        <a:rPr sz="10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LORENZA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30" dirty="0">
                          <a:latin typeface="Arial MT"/>
                          <a:cs typeface="Arial MT"/>
                        </a:rPr>
                        <a:t>IORIO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BIANCA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VATTIMO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MARIA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LUCIA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PUGLIESE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FRANCESCA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050" spc="-50" dirty="0" smtClean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050" spc="-50" smtClean="0">
                          <a:latin typeface="Arial MT"/>
                          <a:cs typeface="Arial MT"/>
                        </a:rPr>
                        <a:t>ANNELLI</a:t>
                      </a:r>
                      <a:r>
                        <a:rPr sz="1050" spc="-25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MARIA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CARMELA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LANZA</a:t>
                      </a:r>
                      <a:r>
                        <a:rPr sz="10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DANIELE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80295" y="712215"/>
            <a:ext cx="552386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1415" marR="5715" indent="-2419350">
              <a:lnSpc>
                <a:spcPct val="121000"/>
              </a:lnSpc>
              <a:spcBef>
                <a:spcPts val="100"/>
              </a:spcBef>
            </a:pPr>
            <a:r>
              <a:rPr sz="1450" dirty="0">
                <a:latin typeface="Arial MT"/>
                <a:cs typeface="Arial MT"/>
              </a:rPr>
              <a:t>Stampa</a:t>
            </a:r>
            <a:r>
              <a:rPr sz="1450" spc="1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sintetica</a:t>
            </a:r>
            <a:r>
              <a:rPr sz="1450" spc="1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della</a:t>
            </a:r>
            <a:r>
              <a:rPr sz="1450" spc="6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situazione</a:t>
            </a:r>
            <a:r>
              <a:rPr sz="1450" spc="1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delle</a:t>
            </a:r>
            <a:r>
              <a:rPr sz="1450" spc="9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nomine</a:t>
            </a:r>
            <a:r>
              <a:rPr sz="1450" spc="10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</a:t>
            </a:r>
            <a:r>
              <a:rPr sz="1450" spc="1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data</a:t>
            </a:r>
            <a:r>
              <a:rPr sz="1450" spc="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26/02/2026 Riserve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840" y="9574276"/>
            <a:ext cx="7010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30" dirty="0">
                <a:latin typeface="Arial"/>
                <a:cs typeface="Arial"/>
              </a:rPr>
              <a:t>Pagina</a:t>
            </a:r>
            <a:r>
              <a:rPr sz="850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1</a:t>
            </a:r>
            <a:r>
              <a:rPr sz="850" i="1" spc="-3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6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7512" y="743711"/>
          <a:ext cx="6149339" cy="824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/>
                <a:gridCol w="353695"/>
                <a:gridCol w="2066925"/>
                <a:gridCol w="2066924"/>
                <a:gridCol w="1296035"/>
              </a:tblGrid>
              <a:tr h="22860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Sez.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Sost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Indirizzo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Note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smtClean="0">
                          <a:latin typeface="Arial MT"/>
                          <a:cs typeface="Arial MT"/>
                        </a:rPr>
                        <a:t>DI</a:t>
                      </a:r>
                      <a:r>
                        <a:rPr lang="it-IT" sz="1050" spc="-1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smtClean="0">
                          <a:latin typeface="Arial MT"/>
                          <a:cs typeface="Arial MT"/>
                        </a:rPr>
                        <a:t>SALVO</a:t>
                      </a:r>
                      <a:r>
                        <a:rPr lang="it-IT" sz="1050" spc="-1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smtClean="0">
                          <a:latin typeface="Arial MT"/>
                          <a:cs typeface="Arial MT"/>
                        </a:rPr>
                        <a:t>VINCENZO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OMISSIS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FORESTIERO</a:t>
                      </a:r>
                      <a:r>
                        <a:rPr sz="10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PINO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GROSSO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MARIANTONIETTA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PASCHETTA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MARIO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FERRARO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MAURIZIO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100" dirty="0">
                          <a:latin typeface="Arial MT"/>
                          <a:cs typeface="Arial MT"/>
                        </a:rPr>
                        <a:t>SBARRA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ROSETTA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50" spc="-50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90" dirty="0">
                          <a:latin typeface="Arial MT"/>
                          <a:cs typeface="Arial MT"/>
                        </a:rPr>
                        <a:t>BIANCO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SERAFINO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SAGULO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60" dirty="0">
                          <a:latin typeface="Arial MT"/>
                          <a:cs typeface="Arial MT"/>
                        </a:rPr>
                        <a:t>ANNA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100" dirty="0">
                          <a:latin typeface="Arial MT"/>
                          <a:cs typeface="Arial MT"/>
                        </a:rPr>
                        <a:t>ALFANO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LINA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60" dirty="0">
                          <a:latin typeface="Arial MT"/>
                          <a:cs typeface="Arial MT"/>
                        </a:rPr>
                        <a:t>SBARRA</a:t>
                      </a:r>
                      <a:r>
                        <a:rPr sz="10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ROSETTA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81398" y="9573767"/>
            <a:ext cx="697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Pagina 2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di</a:t>
            </a:r>
            <a:r>
              <a:rPr sz="800" i="1" spc="110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9223" y="758952"/>
          <a:ext cx="6153783" cy="823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/>
                <a:gridCol w="350520"/>
                <a:gridCol w="2075814"/>
                <a:gridCol w="2072639"/>
                <a:gridCol w="1289050"/>
              </a:tblGrid>
              <a:tr h="2254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Sez.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Sost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Note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ESPOSITO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ADELINA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CAPRIO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MARCO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LOSARDO</a:t>
                      </a:r>
                      <a:r>
                        <a:rPr sz="10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ROSA</a:t>
                      </a:r>
                      <a:r>
                        <a:rPr sz="10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ALFANO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ARIANNA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WITTIMBERG</a:t>
                      </a:r>
                      <a:r>
                        <a:rPr sz="10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SAVERIO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MICELI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FABIANA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SAIOLA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FRANCESCO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026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CATALDO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FRANCESCA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COSENTINO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DANIELE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CIPOLLA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GIUSEPPE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78840" y="9578847"/>
            <a:ext cx="7010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25" dirty="0">
                <a:latin typeface="Arial"/>
                <a:cs typeface="Arial"/>
              </a:rPr>
              <a:t>Pagina </a:t>
            </a:r>
            <a:r>
              <a:rPr sz="850" i="1" dirty="0">
                <a:latin typeface="Arial"/>
                <a:cs typeface="Arial"/>
              </a:rPr>
              <a:t>3</a:t>
            </a:r>
            <a:r>
              <a:rPr sz="850" i="1" spc="-6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7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3608" y="729995"/>
          <a:ext cx="6134099" cy="8265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5"/>
                <a:gridCol w="359410"/>
                <a:gridCol w="2063114"/>
                <a:gridCol w="2066290"/>
                <a:gridCol w="1282700"/>
              </a:tblGrid>
              <a:tr h="2254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Sez.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Sost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5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Note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02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50" spc="-105" dirty="0">
                          <a:latin typeface="Arial MT"/>
                          <a:cs typeface="Arial MT"/>
                        </a:rPr>
                        <a:t>MICIELI</a:t>
                      </a:r>
                      <a:r>
                        <a:rPr sz="11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50" spc="-20" dirty="0">
                          <a:latin typeface="Arial MT"/>
                          <a:cs typeface="Arial MT"/>
                        </a:rPr>
                        <a:t>ELISA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65" dirty="0">
                          <a:latin typeface="Arial MT"/>
                          <a:cs typeface="Arial MT"/>
                        </a:rPr>
                        <a:t>CENNAMO</a:t>
                      </a:r>
                      <a:r>
                        <a:rPr sz="10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GIOVANNI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31190" indent="635">
                        <a:lnSpc>
                          <a:spcPts val="1150"/>
                        </a:lnSpc>
                        <a:spcBef>
                          <a:spcPts val="445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MALTESE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0" dirty="0">
                          <a:latin typeface="Arial MT"/>
                          <a:cs typeface="Arial MT"/>
                        </a:rPr>
                        <a:t>SALVATORE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FRANCESCO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STORINO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65" dirty="0">
                          <a:latin typeface="Arial MT"/>
                          <a:cs typeface="Arial MT"/>
                        </a:rPr>
                        <a:t>ANNA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LISA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OCCHIUZZO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CANDIDA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BENCARDINO</a:t>
                      </a:r>
                      <a:r>
                        <a:rPr sz="10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DANIELE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CIANNI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ALEX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CREDIDIO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MASSIMO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ZICCA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FABIO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30" dirty="0">
                          <a:latin typeface="Arial MT"/>
                          <a:cs typeface="Arial MT"/>
                        </a:rPr>
                        <a:t>PROTO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ASSUNTINA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87984" y="9544557"/>
            <a:ext cx="6965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30" dirty="0">
                <a:latin typeface="Arial"/>
                <a:cs typeface="Arial"/>
              </a:rPr>
              <a:t>Pagina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4</a:t>
            </a:r>
            <a:r>
              <a:rPr sz="850" i="1" spc="-4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60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5596127"/>
            <a:ext cx="2423160" cy="31546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95215" y="7138416"/>
            <a:ext cx="2411095" cy="0"/>
          </a:xfrm>
          <a:custGeom>
            <a:avLst/>
            <a:gdLst/>
            <a:ahLst/>
            <a:cxnLst/>
            <a:rect l="l" t="t" r="r" b="b"/>
            <a:pathLst>
              <a:path w="2411095">
                <a:moveTo>
                  <a:pt x="0" y="0"/>
                </a:moveTo>
                <a:lnTo>
                  <a:pt x="2410968" y="0"/>
                </a:lnTo>
              </a:path>
            </a:pathLst>
          </a:custGeom>
          <a:ln w="12192">
            <a:solidFill>
              <a:srgbClr val="3F44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8559" y="5571744"/>
            <a:ext cx="1186180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672" y="0"/>
                </a:lnTo>
              </a:path>
            </a:pathLst>
          </a:custGeom>
          <a:ln w="12192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1895" y="4258055"/>
          <a:ext cx="6150609" cy="1649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605"/>
                <a:gridCol w="2632075"/>
                <a:gridCol w="1090929"/>
              </a:tblGrid>
              <a:tr h="173355">
                <a:tc>
                  <a:txBody>
                    <a:bodyPr/>
                    <a:lstStyle/>
                    <a:p>
                      <a:pPr marL="56515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38735">
                        <a:lnSpc>
                          <a:spcPts val="1240"/>
                        </a:lnSpc>
                      </a:pPr>
                      <a:r>
                        <a:rPr sz="1050" spc="-60" dirty="0">
                          <a:latin typeface="Arial MT"/>
                          <a:cs typeface="Arial MT"/>
                        </a:rPr>
                        <a:t>VERTA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PIERA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ANGELA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04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94945">
                <a:tc rowSpan="2">
                  <a:txBody>
                    <a:bodyPr/>
                    <a:lstStyle/>
                    <a:p>
                      <a:pPr marL="29209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SORRENTINO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MARIDA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3048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2857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CARUSO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VALTER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35"/>
                        </a:lnSpc>
                        <a:tabLst>
                          <a:tab pos="1811655" algn="l"/>
                          <a:tab pos="2066289" algn="l"/>
                          <a:tab pos="2631440" algn="l"/>
                        </a:tabLst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r>
                        <a:rPr sz="1000" u="sng" dirty="0">
                          <a:uFill>
                            <a:solidFill>
                              <a:srgbClr val="3F3F3F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000" u="sng" dirty="0">
                          <a:uFill>
                            <a:solidFill>
                              <a:srgbClr val="0F0F0F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" algn="ct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29845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LANZA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FRANCESCO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0" marR="30480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Sez.2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  <a:tr h="133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B2B2B"/>
                      </a:solidFill>
                      <a:prstDash val="solid"/>
                    </a:lnL>
                    <a:lnR w="9525">
                      <a:solidFill>
                        <a:srgbClr val="2B2B2B"/>
                      </a:solidFill>
                      <a:prstDash val="solid"/>
                    </a:lnR>
                    <a:lnT w="9525">
                      <a:solidFill>
                        <a:srgbClr val="2B2B2B"/>
                      </a:solidFill>
                      <a:prstDash val="solid"/>
                    </a:lnT>
                    <a:lnB w="9525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160776" y="523341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12192">
            <a:solidFill>
              <a:srgbClr val="0F0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231" y="4904232"/>
            <a:ext cx="1393190" cy="0"/>
          </a:xfrm>
          <a:custGeom>
            <a:avLst/>
            <a:gdLst/>
            <a:ahLst/>
            <a:cxnLst/>
            <a:rect l="l" t="t" r="r" b="b"/>
            <a:pathLst>
              <a:path w="1393189">
                <a:moveTo>
                  <a:pt x="0" y="0"/>
                </a:moveTo>
                <a:lnTo>
                  <a:pt x="1392936" y="0"/>
                </a:lnTo>
              </a:path>
            </a:pathLst>
          </a:custGeom>
          <a:ln w="12192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97479" y="1810511"/>
            <a:ext cx="1874520" cy="12700"/>
            <a:chOff x="2697479" y="1810511"/>
            <a:chExt cx="1874520" cy="12700"/>
          </a:xfrm>
        </p:grpSpPr>
        <p:sp>
          <p:nvSpPr>
            <p:cNvPr id="9" name="object 9"/>
            <p:cNvSpPr/>
            <p:nvPr/>
          </p:nvSpPr>
          <p:spPr>
            <a:xfrm>
              <a:off x="2697479" y="1816607"/>
              <a:ext cx="1338580" cy="0"/>
            </a:xfrm>
            <a:custGeom>
              <a:avLst/>
              <a:gdLst/>
              <a:ahLst/>
              <a:cxnLst/>
              <a:rect l="l" t="t" r="r" b="b"/>
              <a:pathLst>
                <a:path w="1338579">
                  <a:moveTo>
                    <a:pt x="0" y="0"/>
                  </a:moveTo>
                  <a:lnTo>
                    <a:pt x="1338072" y="0"/>
                  </a:lnTo>
                </a:path>
              </a:pathLst>
            </a:custGeom>
            <a:ln w="12192">
              <a:solidFill>
                <a:srgbClr val="57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9079" y="1816607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920" y="0"/>
                  </a:lnTo>
                </a:path>
              </a:pathLst>
            </a:custGeom>
            <a:ln w="12192">
              <a:solidFill>
                <a:srgbClr val="57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6976" y="6396227"/>
            <a:ext cx="301751" cy="8641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3139" y="324611"/>
            <a:ext cx="3012948" cy="8503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2444" y="6300215"/>
            <a:ext cx="2340864" cy="1028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2383" y="1239011"/>
            <a:ext cx="1385316" cy="1143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3139" y="1650491"/>
            <a:ext cx="3012948" cy="1874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82723" y="1365757"/>
            <a:ext cx="4374515" cy="160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Times New Roman"/>
                <a:cs typeface="Times New Roman"/>
              </a:rPr>
              <a:t>Indirizzo:</a:t>
            </a:r>
            <a:r>
              <a:rPr sz="1350" b="1" spc="26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Via</a:t>
            </a:r>
            <a:r>
              <a:rPr sz="1350" b="1" spc="17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Luigi</a:t>
            </a:r>
            <a:r>
              <a:rPr sz="1350" b="1" spc="15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</a:t>
            </a:r>
            <a:r>
              <a:rPr sz="1350" b="1" spc="55" dirty="0">
                <a:latin typeface="Times New Roman"/>
                <a:cs typeface="Times New Roman"/>
              </a:rPr>
              <a:t> </a:t>
            </a:r>
            <a:r>
              <a:rPr sz="1350" b="1" spc="-20" dirty="0">
                <a:latin typeface="Times New Roman"/>
                <a:cs typeface="Times New Roman"/>
              </a:rPr>
              <a:t>Seta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350">
              <a:latin typeface="Times New Roman"/>
              <a:cs typeface="Times New Roman"/>
            </a:endParaRPr>
          </a:p>
          <a:p>
            <a:pPr marR="27940" algn="ctr">
              <a:lnSpc>
                <a:spcPct val="100000"/>
              </a:lnSpc>
            </a:pPr>
            <a:r>
              <a:rPr sz="1250" b="1" dirty="0">
                <a:latin typeface="Arial"/>
                <a:cs typeface="Arial"/>
              </a:rPr>
              <a:t>Estratto</a:t>
            </a:r>
            <a:r>
              <a:rPr sz="1250" b="1" spc="1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Del</a:t>
            </a:r>
            <a:r>
              <a:rPr sz="1250" b="1" spc="7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Verbale</a:t>
            </a:r>
            <a:r>
              <a:rPr sz="1250" b="1" spc="90" dirty="0"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0C0C0C"/>
                </a:solidFill>
                <a:latin typeface="Arial"/>
                <a:cs typeface="Arial"/>
              </a:rPr>
              <a:t>Di </a:t>
            </a:r>
            <a:r>
              <a:rPr sz="1250" b="1" dirty="0">
                <a:latin typeface="Arial"/>
                <a:cs typeface="Arial"/>
              </a:rPr>
              <a:t>Nomina</a:t>
            </a:r>
            <a:r>
              <a:rPr sz="1250" b="1" spc="12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Scrutatori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latin typeface="Arial MT"/>
                <a:cs typeface="Arial MT"/>
              </a:rPr>
              <a:t>della</a:t>
            </a:r>
            <a:r>
              <a:rPr sz="1100" spc="1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Commissione</a:t>
            </a:r>
            <a:r>
              <a:rPr sz="1100" spc="2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1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Comunale</a:t>
            </a:r>
            <a:r>
              <a:rPr sz="1100" spc="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26/02/2026</a:t>
            </a:r>
            <a:r>
              <a:rPr sz="1100" spc="26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num.8</a:t>
            </a:r>
            <a:endParaRPr sz="1100">
              <a:latin typeface="Arial MT"/>
              <a:cs typeface="Arial MT"/>
            </a:endParaRPr>
          </a:p>
          <a:p>
            <a:pPr marR="10160" algn="ctr">
              <a:lnSpc>
                <a:spcPct val="100000"/>
              </a:lnSpc>
              <a:spcBef>
                <a:spcPts val="585"/>
              </a:spcBef>
            </a:pPr>
            <a:r>
              <a:rPr sz="1100" dirty="0">
                <a:latin typeface="Arial MT"/>
                <a:cs typeface="Arial MT"/>
              </a:rPr>
              <a:t>Elenco</a:t>
            </a:r>
            <a:r>
              <a:rPr sz="1100" spc="20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degli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scrutatori</a:t>
            </a:r>
            <a:endParaRPr sz="1100">
              <a:latin typeface="Arial MT"/>
              <a:cs typeface="Arial MT"/>
            </a:endParaRPr>
          </a:p>
          <a:p>
            <a:pPr marR="22860" algn="ctr">
              <a:lnSpc>
                <a:spcPct val="100000"/>
              </a:lnSpc>
              <a:spcBef>
                <a:spcPts val="1200"/>
              </a:spcBef>
            </a:pPr>
            <a:r>
              <a:rPr sz="1100" dirty="0">
                <a:latin typeface="Arial MT"/>
                <a:cs typeface="Arial MT"/>
              </a:rPr>
              <a:t>PER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SEZIONE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ELETTORALE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N.2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7558" y="3426459"/>
            <a:ext cx="6111240" cy="617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080">
              <a:lnSpc>
                <a:spcPts val="1150"/>
              </a:lnSpc>
              <a:spcBef>
                <a:spcPts val="180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Commissione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Comunale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i="1" dirty="0">
                <a:latin typeface="Arial"/>
                <a:cs typeface="Arial"/>
              </a:rPr>
              <a:t>n.8</a:t>
            </a:r>
            <a:r>
              <a:rPr sz="1000" i="1" spc="23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dall'Albo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idonee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dall'art.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legge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dirty="0">
                <a:latin typeface="Arial MT"/>
                <a:cs typeface="Arial MT"/>
              </a:rPr>
              <a:t> 1999,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 </a:t>
            </a:r>
            <a:r>
              <a:rPr sz="1000" dirty="0">
                <a:latin typeface="Arial MT"/>
                <a:cs typeface="Arial MT"/>
              </a:rPr>
              <a:t>compresi quelli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attinti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graduatoria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sopra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238" y="6701789"/>
            <a:ext cx="143002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CETRARO,</a:t>
            </a:r>
            <a:r>
              <a:rPr sz="950" spc="11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|ì</a:t>
            </a:r>
            <a:r>
              <a:rPr sz="950" spc="6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26/02/2026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8368" y="752856"/>
          <a:ext cx="6154418" cy="824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/>
                <a:gridCol w="356870"/>
                <a:gridCol w="2072639"/>
                <a:gridCol w="2072639"/>
                <a:gridCol w="1286510"/>
              </a:tblGrid>
              <a:tr h="23431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Sez.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Sost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Note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NIESICONCETTA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MALTESE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MASSIMO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60" dirty="0">
                          <a:latin typeface="Arial MT"/>
                          <a:cs typeface="Arial MT"/>
                        </a:rPr>
                        <a:t>SBARRA</a:t>
                      </a:r>
                      <a:r>
                        <a:rPr sz="10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SANTINO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2865">
                        <a:lnSpc>
                          <a:spcPts val="1585"/>
                        </a:lnSpc>
                      </a:pPr>
                      <a:r>
                        <a:rPr sz="1350" spc="-50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80" dirty="0">
                          <a:latin typeface="Arial MT"/>
                          <a:cs typeface="Arial MT"/>
                        </a:rPr>
                        <a:t>CIPOLLA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ANGELA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90" dirty="0">
                          <a:latin typeface="Arial MT"/>
                          <a:cs typeface="Arial MT"/>
                        </a:rPr>
                        <a:t>BIANCO</a:t>
                      </a:r>
                      <a:r>
                        <a:rPr sz="11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EMANUELA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-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95" dirty="0">
                          <a:latin typeface="Arial MT"/>
                          <a:cs typeface="Arial MT"/>
                        </a:rPr>
                        <a:t>SCORZO</a:t>
                      </a:r>
                      <a:r>
                        <a:rPr sz="11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ANTONIETTA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LITA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SBARRA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ROSANNA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3435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ORLANDO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LILIANA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90" dirty="0">
                          <a:latin typeface="Arial MT"/>
                          <a:cs typeface="Arial MT"/>
                        </a:rPr>
                        <a:t>BUFANIO</a:t>
                      </a:r>
                      <a:r>
                        <a:rPr sz="11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MICHELE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3975">
                        <a:lnSpc>
                          <a:spcPts val="1570"/>
                        </a:lnSpc>
                      </a:pPr>
                      <a:r>
                        <a:rPr sz="1350" spc="-50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90" dirty="0">
                          <a:latin typeface="Arial MT"/>
                          <a:cs typeface="Arial MT"/>
                        </a:rPr>
                        <a:t>PIEMONTESE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GENNARINO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84293" y="9574276"/>
            <a:ext cx="7004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30" dirty="0">
                <a:latin typeface="Arial MT"/>
                <a:cs typeface="Arial MT"/>
              </a:rPr>
              <a:t>Pag/na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i="1" dirty="0">
                <a:latin typeface="Arial"/>
                <a:cs typeface="Arial"/>
              </a:rPr>
              <a:t>5</a:t>
            </a:r>
            <a:r>
              <a:rPr sz="850" i="1" spc="-6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55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2751" y="743711"/>
          <a:ext cx="6144258" cy="823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5"/>
                <a:gridCol w="353695"/>
                <a:gridCol w="2072639"/>
                <a:gridCol w="2066289"/>
                <a:gridCol w="1289050"/>
              </a:tblGrid>
              <a:tr h="2311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Sez.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Sost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Note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100" dirty="0">
                          <a:latin typeface="Arial MT"/>
                          <a:cs typeface="Arial MT"/>
                        </a:rPr>
                        <a:t>BRUSCA</a:t>
                      </a:r>
                      <a:r>
                        <a:rPr sz="11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LAURA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50" spc="-125" dirty="0">
                          <a:latin typeface="Arial MT"/>
                          <a:cs typeface="Arial MT"/>
                        </a:rPr>
                        <a:t>ABATE</a:t>
                      </a:r>
                      <a:r>
                        <a:rPr sz="11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50" spc="-10" dirty="0">
                          <a:latin typeface="Arial MT"/>
                          <a:cs typeface="Arial MT"/>
                        </a:rPr>
                        <a:t>ANTONY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1594">
                        <a:lnSpc>
                          <a:spcPts val="1595"/>
                        </a:lnSpc>
                      </a:pPr>
                      <a:r>
                        <a:rPr sz="1350" spc="-315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80" dirty="0">
                          <a:latin typeface="Arial MT"/>
                          <a:cs typeface="Arial MT"/>
                        </a:rPr>
                        <a:t>MAIOLO</a:t>
                      </a:r>
                      <a:r>
                        <a:rPr sz="11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SANDRA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9055">
                        <a:lnSpc>
                          <a:spcPts val="1610"/>
                        </a:lnSpc>
                      </a:pPr>
                      <a:r>
                        <a:rPr sz="1350" spc="-315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QUINTIERI</a:t>
                      </a:r>
                      <a:r>
                        <a:rPr sz="10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ALESSIO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95" dirty="0">
                          <a:latin typeface="Arial MT"/>
                          <a:cs typeface="Arial MT"/>
                        </a:rPr>
                        <a:t>LOSARDO</a:t>
                      </a:r>
                      <a:r>
                        <a:rPr sz="11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SANTE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026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80">
                          <a:latin typeface="Arial MT"/>
                          <a:cs typeface="Arial MT"/>
                        </a:rPr>
                        <a:t>CIANNI</a:t>
                      </a:r>
                      <a:r>
                        <a:rPr sz="11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lang="it-IT" sz="1100" spc="2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smtClean="0">
                          <a:latin typeface="Arial MT"/>
                          <a:cs typeface="Arial MT"/>
                        </a:rPr>
                        <a:t>SALVATORE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52705">
                        <a:lnSpc>
                          <a:spcPts val="1570"/>
                        </a:lnSpc>
                      </a:pPr>
                      <a:r>
                        <a:rPr sz="1350" spc="-50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60" dirty="0">
                          <a:latin typeface="Arial MT"/>
                          <a:cs typeface="Arial MT"/>
                        </a:rPr>
                        <a:t>ORSARA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BENEDETTO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BUFANIO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MICHELA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95" dirty="0">
                          <a:latin typeface="Arial MT"/>
                          <a:cs typeface="Arial MT"/>
                        </a:rPr>
                        <a:t>BRUSCA</a:t>
                      </a:r>
                      <a:r>
                        <a:rPr sz="11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ROSANNA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COSENTINO</a:t>
                      </a:r>
                      <a:r>
                        <a:rPr sz="10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FRANCA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97399" y="9562338"/>
            <a:ext cx="697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Pagina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6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di</a:t>
            </a:r>
            <a:r>
              <a:rPr sz="800" i="1" spc="105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3127" y="766571"/>
          <a:ext cx="6162039" cy="8240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110"/>
                <a:gridCol w="356870"/>
                <a:gridCol w="2070100"/>
                <a:gridCol w="2073274"/>
                <a:gridCol w="1289685"/>
              </a:tblGrid>
              <a:tr h="23431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Sez.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Sost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Note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CASELLA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GIOVANNI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ANTONIO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30" dirty="0">
                          <a:latin typeface="Arial MT"/>
                          <a:cs typeface="Arial MT"/>
                        </a:rPr>
                        <a:t>IOVINO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ROFINO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1035"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90" dirty="0">
                          <a:latin typeface="Arial MT"/>
                          <a:cs typeface="Arial MT"/>
                        </a:rPr>
                        <a:t>CURCIO</a:t>
                      </a:r>
                      <a:r>
                        <a:rPr sz="11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GIADA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CIPOLLA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ROBERTA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COSENTINO</a:t>
                      </a:r>
                      <a:r>
                        <a:rPr sz="10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LUCIA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350" spc="-315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90" dirty="0">
                          <a:latin typeface="Arial MT"/>
                          <a:cs typeface="Arial MT"/>
                        </a:rPr>
                        <a:t>ANDREOLI</a:t>
                      </a:r>
                      <a:r>
                        <a:rPr sz="11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GINA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5" dirty="0">
                          <a:latin typeface="Arial MT"/>
                          <a:cs typeface="Arial MT"/>
                        </a:rPr>
                        <a:t>ROSE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STEFANO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OCCHIUZZI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SANDRO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BELLAVISTA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GIANFRANCO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30" dirty="0">
                          <a:latin typeface="Arial MT"/>
                          <a:cs typeface="Arial MT"/>
                        </a:rPr>
                        <a:t>TRIPICCHIO</a:t>
                      </a:r>
                      <a:r>
                        <a:rPr sz="10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ADOLFO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GIUSEPPE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536637" y="9594595"/>
            <a:ext cx="762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45" dirty="0">
                <a:latin typeface="Arial MT"/>
                <a:cs typeface="Arial MT"/>
              </a:rPr>
              <a:t>"“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9112" y="9594341"/>
            <a:ext cx="699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Pagina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7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di</a:t>
            </a:r>
            <a:r>
              <a:rPr sz="800" i="1" spc="95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6655" y="736091"/>
          <a:ext cx="6135368" cy="824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353060"/>
                <a:gridCol w="2068830"/>
                <a:gridCol w="2065654"/>
                <a:gridCol w="1288414"/>
              </a:tblGrid>
              <a:tr h="234315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Sez.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Sost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Note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FORESTIERO</a:t>
                      </a:r>
                      <a:r>
                        <a:rPr sz="10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ANNA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ORSARA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STEFANO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latin typeface="Arial MT"/>
                          <a:cs typeface="Arial MT"/>
                        </a:rPr>
                        <a:t>NIESI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GIUSEPPE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TARASCO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LINA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75" dirty="0">
                          <a:latin typeface="Arial MT"/>
                          <a:cs typeface="Arial MT"/>
                        </a:rPr>
                        <a:t>GIGLIO</a:t>
                      </a:r>
                      <a:r>
                        <a:rPr sz="11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MARIASSUNTA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SBARRA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BARBARA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BIANCO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CONCETTINA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DEBORA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LUCIA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RAFFAELE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PALAZZOLO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SANDRO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GULLONE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VALENTINA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90270" y="9551415"/>
            <a:ext cx="69913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35" dirty="0">
                <a:latin typeface="Arial"/>
                <a:cs typeface="Arial"/>
              </a:rPr>
              <a:t>Pagina</a:t>
            </a:r>
            <a:r>
              <a:rPr sz="850" i="1" spc="-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8</a:t>
            </a:r>
            <a:r>
              <a:rPr sz="850" i="1" spc="-5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95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8368" y="757427"/>
          <a:ext cx="6151243" cy="825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/>
                <a:gridCol w="356870"/>
                <a:gridCol w="2072639"/>
                <a:gridCol w="2072639"/>
                <a:gridCol w="1292225"/>
              </a:tblGrid>
              <a:tr h="22225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Sez.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Sost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Nominativo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b="1" spc="-20" dirty="0">
                          <a:latin typeface="Arial"/>
                          <a:cs typeface="Arial"/>
                        </a:rPr>
                        <a:t>Note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026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CARELLI</a:t>
                      </a:r>
                      <a:r>
                        <a:rPr sz="10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PAOLA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ANTONUCCIO</a:t>
                      </a:r>
                      <a:r>
                        <a:rPr sz="10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GIULIA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IOZZI</a:t>
                      </a:r>
                      <a:r>
                        <a:rPr sz="10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ERICA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930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FORESTIERO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MARIANNE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SCIAMMARELLA</a:t>
                      </a:r>
                      <a:r>
                        <a:rPr sz="10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CARMINE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55" dirty="0">
                          <a:latin typeface="Arial MT"/>
                          <a:cs typeface="Arial MT"/>
                        </a:rPr>
                        <a:t>CARLO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5" dirty="0">
                          <a:latin typeface="Arial MT"/>
                          <a:cs typeface="Arial MT"/>
                        </a:rPr>
                        <a:t>MARIA</a:t>
                      </a:r>
                      <a:r>
                        <a:rPr sz="10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PIA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TUNDIS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LORENA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-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GROSSO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45" dirty="0">
                          <a:latin typeface="Arial MT"/>
                          <a:cs typeface="Arial MT"/>
                        </a:rPr>
                        <a:t>ANGELO</a:t>
                      </a:r>
                      <a:r>
                        <a:rPr sz="105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LUCIANO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OCCHIUZZI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EMANUELA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PALETTA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ALESSIA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83411" y="9587991"/>
            <a:ext cx="7010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30" dirty="0">
                <a:latin typeface="Arial"/>
                <a:cs typeface="Arial"/>
              </a:rPr>
              <a:t>Pagina</a:t>
            </a:r>
            <a:r>
              <a:rPr sz="850" i="1" spc="-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9</a:t>
            </a:r>
            <a:r>
              <a:rPr sz="850" i="1" spc="-6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95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8368" y="737616"/>
          <a:ext cx="6146799" cy="4250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/>
                <a:gridCol w="359410"/>
                <a:gridCol w="2066289"/>
                <a:gridCol w="2066290"/>
                <a:gridCol w="1289050"/>
              </a:tblGrid>
              <a:tr h="23431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Sez.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20" dirty="0">
                          <a:latin typeface="Arial MT"/>
                          <a:cs typeface="Arial MT"/>
                        </a:rPr>
                        <a:t>Sost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50" spc="-20" dirty="0">
                          <a:latin typeface="Arial MT"/>
                          <a:cs typeface="Arial MT"/>
                        </a:rPr>
                        <a:t>Note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80" dirty="0">
                          <a:latin typeface="Arial MT"/>
                          <a:cs typeface="Arial MT"/>
                        </a:rPr>
                        <a:t>TUNDIS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CLAUDIA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93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50" dirty="0">
                          <a:latin typeface="Arial MT"/>
                          <a:cs typeface="Arial MT"/>
                        </a:rPr>
                        <a:t>GUARDIA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FRANCESCO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026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50" spc="-50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spc="-35" dirty="0">
                          <a:latin typeface="Arial MT"/>
                          <a:cs typeface="Arial MT"/>
                        </a:rPr>
                        <a:t>TRIPICCHIO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MARINA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60960">
                        <a:lnSpc>
                          <a:spcPts val="1590"/>
                        </a:lnSpc>
                      </a:pPr>
                      <a:r>
                        <a:rPr sz="1350" spc="-50" dirty="0">
                          <a:latin typeface="Arial MT"/>
                          <a:cs typeface="Arial MT"/>
                        </a:rPr>
                        <a:t>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spc="-55" dirty="0">
                          <a:latin typeface="Arial MT"/>
                          <a:cs typeface="Arial MT"/>
                        </a:rPr>
                        <a:t>RICCO</a:t>
                      </a:r>
                      <a:r>
                        <a:rPr sz="10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LORIS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0" dirty="0">
                          <a:latin typeface="Arial MT"/>
                          <a:cs typeface="Arial MT"/>
                        </a:rPr>
                        <a:t>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65" dirty="0">
                          <a:latin typeface="Arial MT"/>
                          <a:cs typeface="Arial MT"/>
                        </a:rPr>
                        <a:t>TINTORI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EVELINA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898829" y="9571990"/>
            <a:ext cx="7512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i="1" spc="-30" dirty="0">
                <a:latin typeface="Arial"/>
                <a:cs typeface="Arial"/>
              </a:rPr>
              <a:t>Pagina </a:t>
            </a:r>
            <a:r>
              <a:rPr sz="850" i="1" spc="-20" dirty="0">
                <a:latin typeface="Arial"/>
                <a:cs typeface="Arial"/>
              </a:rPr>
              <a:t>10</a:t>
            </a:r>
            <a:r>
              <a:rPr sz="850" i="1" spc="-4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di</a:t>
            </a:r>
            <a:r>
              <a:rPr sz="850" i="1" spc="65" dirty="0">
                <a:latin typeface="Arial"/>
                <a:cs typeface="Arial"/>
              </a:rPr>
              <a:t> </a:t>
            </a:r>
            <a:r>
              <a:rPr sz="850" i="1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5289804"/>
            <a:ext cx="2423160" cy="31546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4463" y="4282440"/>
          <a:ext cx="6125844" cy="132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605"/>
                <a:gridCol w="2604135"/>
                <a:gridCol w="1094104"/>
              </a:tblGrid>
              <a:tr h="17970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ROVETO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 SONIA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Sez.</a:t>
                      </a:r>
                      <a:r>
                        <a:rPr sz="95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50" dirty="0">
                          <a:latin typeface="Arial MT"/>
                          <a:cs typeface="Arial MT"/>
                        </a:rPr>
                        <a:t>3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  <a:tr h="1492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09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2857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CARAVETTA</a:t>
                      </a:r>
                      <a:r>
                        <a:rPr sz="10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CARMEN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135"/>
                        </a:lnSpc>
                      </a:pPr>
                      <a:r>
                        <a:rPr sz="1000" spc="-30" dirty="0">
                          <a:latin typeface="Arial MT"/>
                          <a:cs typeface="Arial MT"/>
                        </a:rPr>
                        <a:t>OMISS</a:t>
                      </a:r>
                      <a:r>
                        <a:rPr sz="100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Sez.3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marL="2984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LOSARDO</a:t>
                      </a:r>
                      <a:r>
                        <a:rPr sz="10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CLAUDIO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Sez.3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  <a:tr h="144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232328"/>
                      </a:solidFill>
                      <a:prstDash val="solid"/>
                    </a:lnL>
                    <a:lnR w="9525">
                      <a:solidFill>
                        <a:srgbClr val="232328"/>
                      </a:solidFill>
                      <a:prstDash val="solid"/>
                    </a:lnR>
                    <a:lnT w="9525">
                      <a:solidFill>
                        <a:srgbClr val="232328"/>
                      </a:solidFill>
                      <a:prstDash val="solid"/>
                    </a:lnT>
                    <a:lnB w="9525">
                      <a:solidFill>
                        <a:srgbClr val="2323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85800" y="4934712"/>
            <a:ext cx="716280" cy="0"/>
          </a:xfrm>
          <a:custGeom>
            <a:avLst/>
            <a:gdLst/>
            <a:ahLst/>
            <a:cxnLst/>
            <a:rect l="l" t="t" r="r" b="b"/>
            <a:pathLst>
              <a:path w="716280">
                <a:moveTo>
                  <a:pt x="0" y="0"/>
                </a:moveTo>
                <a:lnTo>
                  <a:pt x="716280" y="0"/>
                </a:lnTo>
              </a:path>
            </a:pathLst>
          </a:custGeom>
          <a:ln w="12192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0711" y="49347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>
                <a:moveTo>
                  <a:pt x="0" y="0"/>
                </a:moveTo>
                <a:lnTo>
                  <a:pt x="795528" y="0"/>
                </a:lnTo>
              </a:path>
            </a:pathLst>
          </a:custGeom>
          <a:ln w="12192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1135" y="1682496"/>
            <a:ext cx="3022091" cy="192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6664" y="6172200"/>
            <a:ext cx="882396" cy="4754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2948" y="6693408"/>
            <a:ext cx="1069848" cy="3017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553711" y="6560820"/>
            <a:ext cx="1325880" cy="274320"/>
            <a:chOff x="4553711" y="6560820"/>
            <a:chExt cx="1325880" cy="2743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9" y="6560820"/>
              <a:ext cx="54863" cy="96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3711" y="6629400"/>
              <a:ext cx="1325880" cy="20574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40279" y="324612"/>
            <a:ext cx="3017520" cy="87325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599432" y="6144768"/>
            <a:ext cx="1193800" cy="485140"/>
            <a:chOff x="4599432" y="6144768"/>
            <a:chExt cx="1193800" cy="48514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9432" y="6144768"/>
              <a:ext cx="790956" cy="484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2392" y="6396228"/>
              <a:ext cx="370332" cy="16459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18203" y="6414516"/>
            <a:ext cx="635508" cy="2880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55508" y="1204722"/>
            <a:ext cx="4384040" cy="179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50" spc="-165" dirty="0">
                <a:latin typeface="Times New Roman"/>
                <a:cs typeface="Times New Roman"/>
              </a:rPr>
              <a:t>Pr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tri'in</a:t>
            </a:r>
            <a:r>
              <a:rPr sz="1250" spc="-130" dirty="0">
                <a:latin typeface="Times New Roman"/>
                <a:cs typeface="Times New Roman"/>
              </a:rPr>
              <a:t> </a:t>
            </a:r>
            <a:r>
              <a:rPr sz="1250" spc="-20" dirty="0">
                <a:latin typeface="Times New Roman"/>
                <a:cs typeface="Times New Roman"/>
              </a:rPr>
              <a:t>ciii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spc="-75" dirty="0">
                <a:latin typeface="Times New Roman"/>
                <a:cs typeface="Times New Roman"/>
              </a:rPr>
              <a:t>cli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Cose</a:t>
            </a:r>
            <a:r>
              <a:rPr sz="1250" spc="-135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Times New Roman"/>
                <a:cs typeface="Times New Roman"/>
              </a:rPr>
              <a:t>nza</a:t>
            </a:r>
            <a:endParaRPr sz="1250">
              <a:latin typeface="Times New Roman"/>
              <a:cs typeface="Times New Roman"/>
            </a:endParaRPr>
          </a:p>
          <a:p>
            <a:pPr marR="20955" algn="ctr">
              <a:lnSpc>
                <a:spcPct val="100000"/>
              </a:lnSpc>
              <a:spcBef>
                <a:spcPts val="20"/>
              </a:spcBef>
            </a:pPr>
            <a:r>
              <a:rPr sz="1350" dirty="0">
                <a:latin typeface="Times New Roman"/>
                <a:cs typeface="Times New Roman"/>
              </a:rPr>
              <a:t>Intlirizzo:</a:t>
            </a:r>
            <a:r>
              <a:rPr sz="1350" spc="37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Vin</a:t>
            </a:r>
            <a:r>
              <a:rPr sz="1350" spc="30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Ltiigi</a:t>
            </a:r>
            <a:r>
              <a:rPr sz="1350" spc="25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De</a:t>
            </a:r>
            <a:r>
              <a:rPr sz="1350" spc="120" dirty="0">
                <a:latin typeface="Times New Roman"/>
                <a:cs typeface="Times New Roman"/>
              </a:rPr>
              <a:t> </a:t>
            </a:r>
            <a:r>
              <a:rPr sz="1350" spc="-20" dirty="0">
                <a:latin typeface="Times New Roman"/>
                <a:cs typeface="Times New Roman"/>
              </a:rPr>
              <a:t>Seta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R="31750" algn="ctr">
              <a:lnSpc>
                <a:spcPct val="100000"/>
              </a:lnSpc>
            </a:pPr>
            <a:r>
              <a:rPr sz="1250" spc="55" dirty="0">
                <a:latin typeface="Arial MT"/>
                <a:cs typeface="Arial MT"/>
              </a:rPr>
              <a:t>Estratto</a:t>
            </a:r>
            <a:r>
              <a:rPr sz="1250" spc="15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</a:t>
            </a:r>
            <a:r>
              <a:rPr sz="1250" spc="10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Verbale</a:t>
            </a:r>
            <a:r>
              <a:rPr sz="1250" spc="180" dirty="0">
                <a:latin typeface="Arial MT"/>
                <a:cs typeface="Arial MT"/>
              </a:rPr>
              <a:t> </a:t>
            </a:r>
            <a:r>
              <a:rPr sz="1250" spc="55" dirty="0">
                <a:latin typeface="Arial MT"/>
                <a:cs typeface="Arial MT"/>
              </a:rPr>
              <a:t>Di</a:t>
            </a:r>
            <a:r>
              <a:rPr sz="1250" spc="65" dirty="0">
                <a:latin typeface="Arial MT"/>
                <a:cs typeface="Arial MT"/>
              </a:rPr>
              <a:t> </a:t>
            </a:r>
            <a:r>
              <a:rPr sz="1250" spc="50" dirty="0">
                <a:latin typeface="Arial MT"/>
                <a:cs typeface="Arial MT"/>
              </a:rPr>
              <a:t>Nomina</a:t>
            </a:r>
            <a:r>
              <a:rPr sz="1250" spc="140" dirty="0">
                <a:latin typeface="Arial MT"/>
                <a:cs typeface="Arial MT"/>
              </a:rPr>
              <a:t> </a:t>
            </a:r>
            <a:r>
              <a:rPr sz="1250" spc="45" dirty="0">
                <a:latin typeface="Arial MT"/>
                <a:cs typeface="Arial MT"/>
              </a:rPr>
              <a:t>Scrutatori</a:t>
            </a:r>
            <a:endParaRPr sz="12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050" spc="20" dirty="0">
                <a:latin typeface="Arial MT"/>
                <a:cs typeface="Arial MT"/>
              </a:rPr>
              <a:t>della</a:t>
            </a:r>
            <a:r>
              <a:rPr sz="1050" spc="110" dirty="0">
                <a:latin typeface="Arial MT"/>
                <a:cs typeface="Arial MT"/>
              </a:rPr>
              <a:t> </a:t>
            </a:r>
            <a:r>
              <a:rPr sz="1050" spc="55" dirty="0">
                <a:latin typeface="Arial MT"/>
                <a:cs typeface="Arial MT"/>
              </a:rPr>
              <a:t>Commissione</a:t>
            </a:r>
            <a:r>
              <a:rPr sz="1050" spc="250" dirty="0">
                <a:latin typeface="Arial MT"/>
                <a:cs typeface="Arial MT"/>
              </a:rPr>
              <a:t> </a:t>
            </a:r>
            <a:r>
              <a:rPr sz="1050" spc="20" dirty="0">
                <a:latin typeface="Arial MT"/>
                <a:cs typeface="Arial MT"/>
              </a:rPr>
              <a:t>Elettorale</a:t>
            </a:r>
            <a:r>
              <a:rPr sz="1050" spc="140" dirty="0">
                <a:latin typeface="Arial MT"/>
                <a:cs typeface="Arial MT"/>
              </a:rPr>
              <a:t> </a:t>
            </a:r>
            <a:r>
              <a:rPr sz="1050" spc="20" dirty="0">
                <a:latin typeface="Arial MT"/>
                <a:cs typeface="Arial MT"/>
              </a:rPr>
              <a:t>Comunale</a:t>
            </a:r>
            <a:r>
              <a:rPr sz="1050" spc="265" dirty="0">
                <a:latin typeface="Arial MT"/>
                <a:cs typeface="Arial MT"/>
              </a:rPr>
              <a:t> </a:t>
            </a:r>
            <a:r>
              <a:rPr sz="1050" spc="20" dirty="0">
                <a:latin typeface="Arial MT"/>
                <a:cs typeface="Arial MT"/>
              </a:rPr>
              <a:t>in</a:t>
            </a:r>
            <a:r>
              <a:rPr sz="1050" spc="204" dirty="0">
                <a:latin typeface="Arial MT"/>
                <a:cs typeface="Arial MT"/>
              </a:rPr>
              <a:t> </a:t>
            </a:r>
            <a:r>
              <a:rPr sz="1050" spc="20" dirty="0">
                <a:latin typeface="Arial MT"/>
                <a:cs typeface="Arial MT"/>
              </a:rPr>
              <a:t>data</a:t>
            </a:r>
            <a:r>
              <a:rPr sz="1050" spc="95" dirty="0">
                <a:latin typeface="Arial MT"/>
                <a:cs typeface="Arial MT"/>
              </a:rPr>
              <a:t> </a:t>
            </a:r>
            <a:r>
              <a:rPr sz="1050" spc="20" dirty="0">
                <a:latin typeface="Arial MT"/>
                <a:cs typeface="Arial MT"/>
              </a:rPr>
              <a:t>26/02/2026</a:t>
            </a:r>
            <a:r>
              <a:rPr sz="1050" spc="21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num.8</a:t>
            </a:r>
            <a:endParaRPr sz="1050">
              <a:latin typeface="Arial MT"/>
              <a:cs typeface="Arial MT"/>
            </a:endParaRPr>
          </a:p>
          <a:p>
            <a:pPr marR="10795" algn="ctr">
              <a:lnSpc>
                <a:spcPct val="100000"/>
              </a:lnSpc>
              <a:spcBef>
                <a:spcPts val="615"/>
              </a:spcBef>
            </a:pPr>
            <a:r>
              <a:rPr sz="1050" dirty="0">
                <a:latin typeface="Arial MT"/>
                <a:cs typeface="Arial MT"/>
              </a:rPr>
              <a:t>Elenco</a:t>
            </a:r>
            <a:r>
              <a:rPr sz="1050" spc="240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degli</a:t>
            </a:r>
            <a:r>
              <a:rPr sz="1050" spc="215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scrutatori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050">
              <a:latin typeface="Arial MT"/>
              <a:cs typeface="Arial MT"/>
            </a:endParaRPr>
          </a:p>
          <a:p>
            <a:pPr marR="24130" algn="ctr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 MT"/>
                <a:cs typeface="Arial MT"/>
              </a:rPr>
              <a:t>PER</a:t>
            </a:r>
            <a:r>
              <a:rPr sz="1050" spc="204" dirty="0"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0F0F0F"/>
                </a:solidFill>
                <a:latin typeface="Arial MT"/>
                <a:cs typeface="Arial MT"/>
              </a:rPr>
              <a:t>LA</a:t>
            </a:r>
            <a:r>
              <a:rPr sz="1050" spc="15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SEZIONE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ELETTORALE</a:t>
            </a:r>
            <a:r>
              <a:rPr sz="1050" spc="28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N.3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126" y="3458464"/>
            <a:ext cx="6124575" cy="612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080">
              <a:lnSpc>
                <a:spcPct val="95000"/>
              </a:lnSpc>
              <a:spcBef>
                <a:spcPts val="160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Commissione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Comunale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daII’AIbo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</a:t>
            </a:r>
            <a:r>
              <a:rPr sz="1000" spc="-10" dirty="0">
                <a:latin typeface="Arial MT"/>
                <a:cs typeface="Arial MT"/>
              </a:rPr>
              <a:t> 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dirty="0">
                <a:latin typeface="Arial MT"/>
                <a:cs typeface="Arial MT"/>
              </a:rPr>
              <a:t> idonee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aIl'Ufficio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dall'art.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dirty="0">
                <a:latin typeface="Arial MT"/>
                <a:cs typeface="Arial MT"/>
              </a:rPr>
              <a:t> legge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 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</a:t>
            </a:r>
            <a:r>
              <a:rPr sz="1000" dirty="0">
                <a:latin typeface="Arial MT"/>
                <a:cs typeface="Arial MT"/>
              </a:rPr>
              <a:t> compresi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quelli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attinti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graduatoria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sopra</a:t>
            </a:r>
            <a:r>
              <a:rPr sz="1000" spc="-10" dirty="0">
                <a:latin typeface="Arial MT"/>
                <a:cs typeface="Arial MT"/>
              </a:rPr>
              <a:t> 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378" y="6409182"/>
            <a:ext cx="14408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CETRARO,</a:t>
            </a:r>
            <a:r>
              <a:rPr sz="950" spc="114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lì</a:t>
            </a:r>
            <a:r>
              <a:rPr sz="950" spc="13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26/02/2026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9976" y="6640067"/>
            <a:ext cx="2414270" cy="0"/>
          </a:xfrm>
          <a:custGeom>
            <a:avLst/>
            <a:gdLst/>
            <a:ahLst/>
            <a:cxnLst/>
            <a:rect l="l" t="t" r="r" b="b"/>
            <a:pathLst>
              <a:path w="2414270">
                <a:moveTo>
                  <a:pt x="0" y="0"/>
                </a:moveTo>
                <a:lnTo>
                  <a:pt x="2414016" y="0"/>
                </a:lnTo>
              </a:path>
            </a:pathLst>
          </a:custGeom>
          <a:ln w="12192">
            <a:solidFill>
              <a:srgbClr val="3B3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704" y="4239767"/>
          <a:ext cx="6112509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9510"/>
                <a:gridCol w="2585085"/>
                <a:gridCol w="1097914"/>
              </a:tblGrid>
              <a:tr h="17653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32384">
                        <a:lnSpc>
                          <a:spcPts val="1205"/>
                        </a:lnSpc>
                      </a:pPr>
                      <a:r>
                        <a:rPr sz="1050" spc="-40" dirty="0">
                          <a:latin typeface="Arial MT"/>
                          <a:cs typeface="Arial MT"/>
                        </a:rPr>
                        <a:t>BARBIERI</a:t>
                      </a:r>
                      <a:r>
                        <a:rPr sz="105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IvlARIA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OhmISSIS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0" algn="r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32384">
                        <a:lnSpc>
                          <a:spcPts val="1160"/>
                        </a:lnSpc>
                      </a:pPr>
                      <a:r>
                        <a:rPr sz="1000" spc="-40" smtClean="0">
                          <a:latin typeface="Arial MT"/>
                          <a:cs typeface="Arial MT"/>
                        </a:rPr>
                        <a:t>RAMAS</a:t>
                      </a:r>
                      <a:r>
                        <a:rPr sz="1000" smtClean="0">
                          <a:latin typeface="Arial MT"/>
                          <a:cs typeface="Arial MT"/>
                        </a:rPr>
                        <a:t>CO</a:t>
                      </a:r>
                      <a:r>
                        <a:rPr sz="1000" spc="1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GAIA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61594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33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Sez.4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30480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TRIPICCHIO</a:t>
                      </a:r>
                      <a:r>
                        <a:rPr sz="10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ERCOLE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5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Sez.4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444448"/>
                      </a:solidFill>
                      <a:prstDash val="solid"/>
                    </a:lnB>
                  </a:tcPr>
                </a:tc>
              </a:tr>
              <a:tr h="123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4444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76144" y="1812035"/>
            <a:ext cx="2136775" cy="0"/>
          </a:xfrm>
          <a:custGeom>
            <a:avLst/>
            <a:gdLst/>
            <a:ahLst/>
            <a:cxnLst/>
            <a:rect l="l" t="t" r="r" b="b"/>
            <a:pathLst>
              <a:path w="2136775">
                <a:moveTo>
                  <a:pt x="0" y="0"/>
                </a:moveTo>
                <a:lnTo>
                  <a:pt x="2136648" y="0"/>
                </a:lnTo>
              </a:path>
            </a:pathLst>
          </a:custGeom>
          <a:ln w="12192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4851" y="617219"/>
            <a:ext cx="3017520" cy="521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1548" y="5747003"/>
            <a:ext cx="2638044" cy="14401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5476" y="1229867"/>
            <a:ext cx="2162555" cy="3520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4851" y="1641347"/>
            <a:ext cx="3017520" cy="1874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73796" y="1903536"/>
            <a:ext cx="4370705" cy="10528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610"/>
              </a:spcBef>
            </a:pPr>
            <a:r>
              <a:rPr sz="1250" spc="55" dirty="0">
                <a:latin typeface="Arial MT"/>
                <a:cs typeface="Arial MT"/>
              </a:rPr>
              <a:t>Estratto</a:t>
            </a:r>
            <a:r>
              <a:rPr sz="1250" spc="15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</a:t>
            </a:r>
            <a:r>
              <a:rPr sz="1250" spc="10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Verbale</a:t>
            </a:r>
            <a:r>
              <a:rPr sz="1250" spc="180" dirty="0">
                <a:latin typeface="Arial MT"/>
                <a:cs typeface="Arial MT"/>
              </a:rPr>
              <a:t> </a:t>
            </a:r>
            <a:r>
              <a:rPr sz="1250" spc="55" dirty="0">
                <a:latin typeface="Arial MT"/>
                <a:cs typeface="Arial MT"/>
              </a:rPr>
              <a:t>Di</a:t>
            </a:r>
            <a:r>
              <a:rPr sz="1250" spc="65" dirty="0">
                <a:latin typeface="Arial MT"/>
                <a:cs typeface="Arial MT"/>
              </a:rPr>
              <a:t> </a:t>
            </a:r>
            <a:r>
              <a:rPr sz="1250" spc="50" dirty="0">
                <a:latin typeface="Arial MT"/>
                <a:cs typeface="Arial MT"/>
              </a:rPr>
              <a:t>Nomina</a:t>
            </a:r>
            <a:r>
              <a:rPr sz="1250" spc="140" dirty="0">
                <a:latin typeface="Arial MT"/>
                <a:cs typeface="Arial MT"/>
              </a:rPr>
              <a:t> </a:t>
            </a:r>
            <a:r>
              <a:rPr sz="1250" spc="40" dirty="0">
                <a:latin typeface="Arial MT"/>
                <a:cs typeface="Arial MT"/>
              </a:rPr>
              <a:t>Scrutatori</a:t>
            </a:r>
            <a:endParaRPr sz="12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050" spc="10" dirty="0">
                <a:latin typeface="Arial MT"/>
                <a:cs typeface="Arial MT"/>
              </a:rPr>
              <a:t>della</a:t>
            </a:r>
            <a:r>
              <a:rPr sz="1050" spc="190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Commissione</a:t>
            </a:r>
            <a:r>
              <a:rPr sz="1050" spc="33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Elettorale</a:t>
            </a:r>
            <a:r>
              <a:rPr sz="1050" spc="185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Comunale</a:t>
            </a:r>
            <a:r>
              <a:rPr sz="1050" spc="254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in</a:t>
            </a:r>
            <a:r>
              <a:rPr sz="1050" spc="235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data</a:t>
            </a:r>
            <a:r>
              <a:rPr sz="1050" spc="18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26/02/2026</a:t>
            </a:r>
            <a:r>
              <a:rPr sz="1050" spc="27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num.8</a:t>
            </a:r>
            <a:endParaRPr sz="1050">
              <a:latin typeface="Arial MT"/>
              <a:cs typeface="Arial MT"/>
            </a:endParaRPr>
          </a:p>
          <a:p>
            <a:pPr marR="7620" algn="ctr">
              <a:lnSpc>
                <a:spcPct val="100000"/>
              </a:lnSpc>
              <a:spcBef>
                <a:spcPts val="615"/>
              </a:spcBef>
            </a:pPr>
            <a:r>
              <a:rPr sz="1050" dirty="0">
                <a:latin typeface="Arial MT"/>
                <a:cs typeface="Arial MT"/>
              </a:rPr>
              <a:t>Elenco</a:t>
            </a:r>
            <a:r>
              <a:rPr sz="1050" spc="3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degli</a:t>
            </a:r>
            <a:r>
              <a:rPr sz="1050" spc="315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scrutatori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</a:pPr>
            <a:r>
              <a:rPr sz="1050" dirty="0">
                <a:latin typeface="Arial MT"/>
                <a:cs typeface="Arial MT"/>
              </a:rPr>
              <a:t>PER</a:t>
            </a:r>
            <a:r>
              <a:rPr sz="1050" spc="20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LA</a:t>
            </a:r>
            <a:r>
              <a:rPr sz="1050" spc="1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SEZIONE</a:t>
            </a:r>
            <a:r>
              <a:rPr sz="1050" spc="2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ELETTORALE</a:t>
            </a:r>
            <a:r>
              <a:rPr sz="1050" spc="27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N.4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723" y="3410965"/>
            <a:ext cx="6113145" cy="6197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715">
              <a:lnSpc>
                <a:spcPct val="90500"/>
              </a:lnSpc>
              <a:spcBef>
                <a:spcPts val="219"/>
              </a:spcBef>
            </a:pPr>
            <a:r>
              <a:rPr sz="1050" spc="-35" dirty="0">
                <a:latin typeface="Arial MT"/>
                <a:cs typeface="Arial MT"/>
              </a:rPr>
              <a:t>nominati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dalla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Commissione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Elettorale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Comunale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con</a:t>
            </a:r>
            <a:r>
              <a:rPr sz="1050" spc="-40" dirty="0">
                <a:latin typeface="Arial MT"/>
                <a:cs typeface="Arial MT"/>
              </a:rPr>
              <a:t> verbale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n.8</a:t>
            </a:r>
            <a:r>
              <a:rPr sz="1050" spc="19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del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26/02/2026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60" dirty="0">
                <a:latin typeface="Arial MT"/>
                <a:cs typeface="Arial MT"/>
              </a:rPr>
              <a:t>daII'AIbo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unico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delle</a:t>
            </a:r>
            <a:r>
              <a:rPr sz="1050" spc="50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persone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idonee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aII’Ufficio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di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Scrutatore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di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seggio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elettofale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istituito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dall'art.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100" dirty="0">
                <a:latin typeface="Arial MT"/>
                <a:cs typeface="Arial MT"/>
              </a:rPr>
              <a:t>9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della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Iegge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30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aprile</a:t>
            </a:r>
            <a:r>
              <a:rPr sz="1050" spc="-30" dirty="0">
                <a:latin typeface="Arial MT"/>
                <a:cs typeface="Arial MT"/>
              </a:rPr>
              <a:t> 1999,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n.</a:t>
            </a:r>
            <a:r>
              <a:rPr sz="1050" spc="500" dirty="0">
                <a:latin typeface="Arial MT"/>
                <a:cs typeface="Arial MT"/>
              </a:rPr>
              <a:t>  </a:t>
            </a:r>
            <a:r>
              <a:rPr sz="1050" spc="-25" dirty="0">
                <a:latin typeface="Arial MT"/>
                <a:cs typeface="Arial MT"/>
              </a:rPr>
              <a:t>120,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successive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modificazioni,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compresi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quelli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eventualmente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sostituiti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attinti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dalla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graduatoria</a:t>
            </a:r>
            <a:r>
              <a:rPr sz="1050" spc="6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riserve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di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cui </a:t>
            </a:r>
            <a:r>
              <a:rPr sz="1050" spc="-20" dirty="0">
                <a:latin typeface="Arial MT"/>
                <a:cs typeface="Arial MT"/>
              </a:rPr>
              <a:t>al</a:t>
            </a:r>
            <a:r>
              <a:rPr sz="1050" spc="-40" dirty="0">
                <a:latin typeface="Arial MT"/>
                <a:cs typeface="Arial MT"/>
              </a:rPr>
              <a:t> verbale</a:t>
            </a:r>
            <a:r>
              <a:rPr sz="1050" spc="2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sopra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citato: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777" y="6197091"/>
            <a:ext cx="1431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CETRARO,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Iì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107" y="5939027"/>
            <a:ext cx="1078992" cy="10744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4547" y="6172199"/>
            <a:ext cx="2418588" cy="685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4155" y="297179"/>
            <a:ext cx="420624" cy="557783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9704" y="4251959"/>
          <a:ext cx="6137909" cy="116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150"/>
                <a:gridCol w="2564765"/>
                <a:gridCol w="1102994"/>
              </a:tblGrid>
              <a:tr h="188595">
                <a:tc gridSpan="2">
                  <a:txBody>
                    <a:bodyPr/>
                    <a:lstStyle/>
                    <a:p>
                      <a:pPr marL="67310" marR="31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503170" algn="l"/>
                        </a:tabLst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Nominativo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Indirizzo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mbria"/>
                          <a:cs typeface="Cambria"/>
                        </a:rPr>
                        <a:t>Sezione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25755">
                <a:tc gridSpan="2">
                  <a:txBody>
                    <a:bodyPr/>
                    <a:lstStyle/>
                    <a:p>
                      <a:pPr marL="29209">
                        <a:lnSpc>
                          <a:spcPts val="1205"/>
                        </a:lnSpc>
                        <a:tabLst>
                          <a:tab pos="2474595" algn="l"/>
                          <a:tab pos="5033645" algn="l"/>
                        </a:tabLst>
                      </a:pPr>
                      <a:r>
                        <a:rPr sz="1650" spc="-127" baseline="2525" dirty="0">
                          <a:latin typeface="Times New Roman"/>
                          <a:cs typeface="Times New Roman"/>
                        </a:rPr>
                        <a:t>SCAVELLA</a:t>
                      </a:r>
                      <a:r>
                        <a:rPr sz="1650" spc="67" baseline="2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30" baseline="2525" dirty="0">
                          <a:latin typeface="Times New Roman"/>
                          <a:cs typeface="Times New Roman"/>
                        </a:rPr>
                        <a:t>MARIA</a:t>
                      </a:r>
                      <a:r>
                        <a:rPr sz="1650" baseline="252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u="sng" spc="-10" dirty="0">
                          <a:uFill>
                            <a:solidFill>
                              <a:srgbClr val="282828"/>
                            </a:solidFill>
                          </a:uFill>
                          <a:latin typeface="Times New Roman"/>
                          <a:cs typeface="Times New Roman"/>
                        </a:rPr>
                        <a:t>OMISSIS</a:t>
                      </a:r>
                      <a:r>
                        <a:rPr sz="1050" u="sng" dirty="0">
                          <a:uFill>
                            <a:solidFill>
                              <a:srgbClr val="282828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0840" algn="r">
                        <a:lnSpc>
                          <a:spcPts val="1205"/>
                        </a:lnSpc>
                      </a:pPr>
                      <a:r>
                        <a:rPr sz="1100" b="1" spc="-10" dirty="0">
                          <a:latin typeface="Cambria"/>
                          <a:cs typeface="Cambria"/>
                        </a:rPr>
                        <a:t>Sez.5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28930">
                <a:tc gridSpan="2">
                  <a:txBody>
                    <a:bodyPr/>
                    <a:lstStyle/>
                    <a:p>
                      <a:pPr marL="29209">
                        <a:lnSpc>
                          <a:spcPts val="1230"/>
                        </a:lnSpc>
                        <a:tabLst>
                          <a:tab pos="2474595" algn="l"/>
                          <a:tab pos="5033645" algn="l"/>
                        </a:tabLst>
                      </a:pPr>
                      <a:r>
                        <a:rPr sz="1650" spc="-15" baseline="2525" dirty="0">
                          <a:latin typeface="Times New Roman"/>
                          <a:cs typeface="Times New Roman"/>
                        </a:rPr>
                        <a:t>SCORZO</a:t>
                      </a:r>
                      <a:r>
                        <a:rPr sz="1650" spc="-7" baseline="25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5" baseline="2525" dirty="0">
                          <a:latin typeface="Times New Roman"/>
                          <a:cs typeface="Times New Roman"/>
                        </a:rPr>
                        <a:t>MATTEO</a:t>
                      </a:r>
                      <a:r>
                        <a:rPr sz="1650" baseline="252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50" u="sng" spc="-10" dirty="0">
                          <a:uFill>
                            <a:solidFill>
                              <a:srgbClr val="383838"/>
                            </a:solidFill>
                          </a:uFill>
                          <a:latin typeface="Times New Roman"/>
                          <a:cs typeface="Times New Roman"/>
                        </a:rPr>
                        <a:t>OMISSIS</a:t>
                      </a:r>
                      <a:r>
                        <a:rPr sz="1050" u="sng" dirty="0">
                          <a:uFill>
                            <a:solidFill>
                              <a:srgbClr val="383838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6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mbria"/>
                          <a:cs typeface="Cambria"/>
                        </a:rPr>
                        <a:t>Sez.5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62560">
                <a:tc rowSpan="2">
                  <a:txBody>
                    <a:bodyPr/>
                    <a:lstStyle/>
                    <a:p>
                      <a:pPr marL="29209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SPANO’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ROSANNA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marR="3175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OMISSIS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23232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" algn="ctr">
                        <a:lnSpc>
                          <a:spcPts val="1230"/>
                        </a:lnSpc>
                      </a:pPr>
                      <a:r>
                        <a:rPr sz="1100" b="1" spc="-10" dirty="0">
                          <a:latin typeface="Cambria"/>
                          <a:cs typeface="Cambria"/>
                        </a:rPr>
                        <a:t>Sez.5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18181C"/>
                      </a:solidFill>
                      <a:prstDash val="solid"/>
                    </a:lnB>
                  </a:tcPr>
                </a:tc>
              </a:tr>
              <a:tr h="154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3"/>
                      </a:solidFill>
                      <a:prstDash val="solid"/>
                    </a:lnR>
                    <a:lnT w="12700">
                      <a:solidFill>
                        <a:srgbClr val="23232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1818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3135" y="4279391"/>
            <a:ext cx="18288" cy="1417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8264" y="6126479"/>
            <a:ext cx="1202436" cy="2606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69145" y="839977"/>
            <a:ext cx="4385945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solidFill>
                  <a:srgbClr val="696969"/>
                </a:solidFill>
                <a:latin typeface="Times New Roman"/>
                <a:cs typeface="Times New Roman"/>
              </a:rPr>
              <a:t>COMUNE</a:t>
            </a:r>
            <a:r>
              <a:rPr sz="2250" spc="45" dirty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646464"/>
                </a:solidFill>
                <a:latin typeface="Times New Roman"/>
                <a:cs typeface="Times New Roman"/>
              </a:rPr>
              <a:t>DI</a:t>
            </a:r>
            <a:r>
              <a:rPr sz="2250" spc="-60" dirty="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565656"/>
                </a:solidFill>
                <a:latin typeface="Times New Roman"/>
                <a:cs typeface="Times New Roman"/>
              </a:rPr>
              <a:t>CETRARO</a:t>
            </a:r>
            <a:endParaRPr sz="2250">
              <a:latin typeface="Times New Roman"/>
              <a:cs typeface="Times New Roman"/>
            </a:endParaRPr>
          </a:p>
          <a:p>
            <a:pPr marR="20320" algn="ctr">
              <a:lnSpc>
                <a:spcPts val="143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Provincia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nza</a:t>
            </a:r>
            <a:endParaRPr sz="1200">
              <a:latin typeface="Times New Roman"/>
              <a:cs typeface="Times New Roman"/>
            </a:endParaRPr>
          </a:p>
          <a:p>
            <a:pPr marR="27940" algn="ctr">
              <a:lnSpc>
                <a:spcPts val="1670"/>
              </a:lnSpc>
            </a:pPr>
            <a:r>
              <a:rPr sz="1400" dirty="0">
                <a:latin typeface="Times New Roman"/>
                <a:cs typeface="Times New Roman"/>
              </a:rPr>
              <a:t>Indirizzo: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Via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Luigi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Seta</a:t>
            </a:r>
            <a:endParaRPr sz="1400">
              <a:latin typeface="Times New Roman"/>
              <a:cs typeface="Times New Roman"/>
            </a:endParaRPr>
          </a:p>
          <a:p>
            <a:pPr marR="27940" algn="ctr">
              <a:lnSpc>
                <a:spcPct val="100000"/>
              </a:lnSpc>
              <a:spcBef>
                <a:spcPts val="130"/>
              </a:spcBef>
            </a:pPr>
            <a:r>
              <a:rPr sz="1500" spc="50" dirty="0">
                <a:latin typeface="Times New Roman"/>
                <a:cs typeface="Times New Roman"/>
              </a:rPr>
              <a:t>Pec:</a:t>
            </a:r>
            <a:r>
              <a:rPr sz="1500" spc="80" dirty="0">
                <a:latin typeface="Times New Roman"/>
                <a:cs typeface="Times New Roman"/>
              </a:rPr>
              <a:t>  </a:t>
            </a:r>
            <a:r>
              <a:rPr sz="1500" u="sng" spc="-35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pi</a:t>
            </a:r>
            <a:r>
              <a:rPr sz="1500" u="sng" spc="9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titt›collo.ce(1ai’ofiasmepec.it</a:t>
            </a:r>
            <a:endParaRPr sz="1500">
              <a:latin typeface="Times New Roman"/>
              <a:cs typeface="Times New Roman"/>
            </a:endParaRPr>
          </a:p>
          <a:p>
            <a:pPr marR="36830" algn="ctr">
              <a:lnSpc>
                <a:spcPct val="100000"/>
              </a:lnSpc>
              <a:spcBef>
                <a:spcPts val="1170"/>
              </a:spcBef>
            </a:pPr>
            <a:r>
              <a:rPr sz="1300" dirty="0">
                <a:latin typeface="Arial MT"/>
                <a:cs typeface="Arial MT"/>
              </a:rPr>
              <a:t>Estratto</a:t>
            </a:r>
            <a:r>
              <a:rPr sz="1300" spc="1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Del</a:t>
            </a:r>
            <a:r>
              <a:rPr sz="1300" spc="1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Verbale</a:t>
            </a:r>
            <a:r>
              <a:rPr sz="1300" spc="17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</a:t>
            </a:r>
            <a:r>
              <a:rPr sz="1300" spc="1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Nomina</a:t>
            </a:r>
            <a:r>
              <a:rPr sz="1300" spc="20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Scrutatori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100" spc="50" dirty="0">
                <a:latin typeface="Times New Roman"/>
                <a:cs typeface="Times New Roman"/>
              </a:rPr>
              <a:t>della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mbria"/>
                <a:cs typeface="Cambria"/>
              </a:rPr>
              <a:t>Commissione</a:t>
            </a:r>
            <a:r>
              <a:rPr sz="1100" b="1" spc="245" dirty="0">
                <a:latin typeface="Cambria"/>
                <a:cs typeface="Cambria"/>
              </a:rPr>
              <a:t> </a:t>
            </a:r>
            <a:r>
              <a:rPr sz="1100" b="1" spc="-10" dirty="0">
                <a:latin typeface="Cambria"/>
                <a:cs typeface="Cambria"/>
              </a:rPr>
              <a:t>Elettorale</a:t>
            </a:r>
            <a:r>
              <a:rPr sz="1100" b="1" spc="19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Comunale</a:t>
            </a:r>
            <a:r>
              <a:rPr sz="1100" b="1" spc="204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in</a:t>
            </a:r>
            <a:r>
              <a:rPr sz="1100" b="1" spc="11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data</a:t>
            </a:r>
            <a:r>
              <a:rPr sz="1100" b="1" spc="120" dirty="0">
                <a:latin typeface="Cambria"/>
                <a:cs typeface="Cambria"/>
              </a:rPr>
              <a:t> </a:t>
            </a:r>
            <a:r>
              <a:rPr sz="1100" b="1" spc="-90" dirty="0">
                <a:latin typeface="Cambria"/>
                <a:cs typeface="Cambria"/>
              </a:rPr>
              <a:t>26/02/2026</a:t>
            </a:r>
            <a:r>
              <a:rPr sz="1100" b="1" spc="280" dirty="0">
                <a:latin typeface="Cambria"/>
                <a:cs typeface="Cambria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num.8</a:t>
            </a:r>
            <a:endParaRPr sz="1100">
              <a:latin typeface="Times New Roman"/>
              <a:cs typeface="Times New Roman"/>
            </a:endParaRPr>
          </a:p>
          <a:p>
            <a:pPr marR="16510" algn="ctr">
              <a:lnSpc>
                <a:spcPct val="100000"/>
              </a:lnSpc>
              <a:spcBef>
                <a:spcPts val="625"/>
              </a:spcBef>
            </a:pPr>
            <a:r>
              <a:rPr sz="1100" b="1" dirty="0">
                <a:latin typeface="Cambria"/>
                <a:cs typeface="Cambria"/>
              </a:rPr>
              <a:t>Elenco</a:t>
            </a:r>
            <a:r>
              <a:rPr sz="1100" b="1" spc="15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degli</a:t>
            </a:r>
            <a:r>
              <a:rPr sz="1100" b="1" spc="200" dirty="0">
                <a:latin typeface="Cambria"/>
                <a:cs typeface="Cambria"/>
              </a:rPr>
              <a:t> </a:t>
            </a:r>
            <a:r>
              <a:rPr sz="1100" b="1" spc="-10" dirty="0">
                <a:latin typeface="Cambria"/>
                <a:cs typeface="Cambria"/>
              </a:rPr>
              <a:t>scrutatori</a:t>
            </a:r>
            <a:endParaRPr sz="1100">
              <a:latin typeface="Cambria"/>
              <a:cs typeface="Cambria"/>
            </a:endParaRPr>
          </a:p>
          <a:p>
            <a:pPr marR="9525" algn="ctr">
              <a:lnSpc>
                <a:spcPct val="100000"/>
              </a:lnSpc>
              <a:spcBef>
                <a:spcPts val="1235"/>
              </a:spcBef>
            </a:pPr>
            <a:r>
              <a:rPr sz="1100" dirty="0">
                <a:solidFill>
                  <a:srgbClr val="111111"/>
                </a:solidFill>
                <a:latin typeface="Times New Roman"/>
                <a:cs typeface="Times New Roman"/>
              </a:rPr>
              <a:t>PER</a:t>
            </a:r>
            <a:r>
              <a:rPr sz="1100" spc="2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D2D2D"/>
                </a:solidFill>
                <a:latin typeface="Cambria"/>
                <a:cs typeface="Cambria"/>
              </a:rPr>
              <a:t>LA</a:t>
            </a:r>
            <a:r>
              <a:rPr sz="1100" b="1" spc="190" dirty="0">
                <a:solidFill>
                  <a:srgbClr val="2D2D2D"/>
                </a:solidFill>
                <a:latin typeface="Cambria"/>
                <a:cs typeface="Cambria"/>
              </a:rPr>
              <a:t> </a:t>
            </a:r>
            <a:r>
              <a:rPr sz="1100" b="1" spc="50" dirty="0">
                <a:latin typeface="Cambria"/>
                <a:cs typeface="Cambria"/>
              </a:rPr>
              <a:t>SEZIONE</a:t>
            </a:r>
            <a:r>
              <a:rPr sz="1100" b="1" spc="275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ELETTORALE</a:t>
            </a:r>
            <a:r>
              <a:rPr sz="1100" b="1" spc="375" dirty="0">
                <a:latin typeface="Cambria"/>
                <a:cs typeface="Cambria"/>
              </a:rPr>
              <a:t> </a:t>
            </a:r>
            <a:r>
              <a:rPr sz="1100" b="1" spc="-25" dirty="0">
                <a:latin typeface="Cambria"/>
                <a:cs typeface="Cambria"/>
              </a:rPr>
              <a:t>N.5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031" y="3413759"/>
            <a:ext cx="6126480" cy="632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70">
              <a:lnSpc>
                <a:spcPts val="1150"/>
              </a:lnSpc>
              <a:spcBef>
                <a:spcPts val="280"/>
              </a:spcBef>
            </a:pPr>
            <a:r>
              <a:rPr sz="1100" spc="-70" dirty="0">
                <a:latin typeface="Arial MT"/>
                <a:cs typeface="Arial MT"/>
              </a:rPr>
              <a:t>nominati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dalla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Commissione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Elettorale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Comunale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con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verbale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n.8</a:t>
            </a:r>
            <a:r>
              <a:rPr sz="1100" spc="24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del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26/02/2026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daII'AIbo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unico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delle </a:t>
            </a:r>
            <a:r>
              <a:rPr sz="1100" spc="-65" dirty="0">
                <a:latin typeface="Arial MT"/>
                <a:cs typeface="Arial MT"/>
              </a:rPr>
              <a:t>persone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idonee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aIl'Ufficio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di</a:t>
            </a:r>
            <a:r>
              <a:rPr sz="1100" spc="-55" dirty="0">
                <a:latin typeface="Arial MT"/>
                <a:cs typeface="Arial MT"/>
              </a:rPr>
              <a:t> Scrutatore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di</a:t>
            </a:r>
            <a:r>
              <a:rPr sz="1100" spc="-75" dirty="0">
                <a:latin typeface="Arial MT"/>
                <a:cs typeface="Arial MT"/>
              </a:rPr>
              <a:t> seggio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elettorale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istituito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dall'art.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9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della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Iegge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90" dirty="0">
                <a:latin typeface="Arial MT"/>
                <a:cs typeface="Arial MT"/>
              </a:rPr>
              <a:t>30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aprile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1999,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n.</a:t>
            </a:r>
            <a:r>
              <a:rPr sz="1100" spc="50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120,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e </a:t>
            </a:r>
            <a:r>
              <a:rPr sz="1100" spc="-65" dirty="0">
                <a:latin typeface="Arial MT"/>
                <a:cs typeface="Arial MT"/>
              </a:rPr>
              <a:t>successive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modificazioni,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compresi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quelli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eventualmente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sostituiti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attinti </a:t>
            </a:r>
            <a:r>
              <a:rPr sz="1100" spc="-60" dirty="0">
                <a:latin typeface="Arial MT"/>
                <a:cs typeface="Arial MT"/>
              </a:rPr>
              <a:t>dalla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graduatoria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riserve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di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cui </a:t>
            </a:r>
            <a:r>
              <a:rPr sz="1100" spc="-35" dirty="0">
                <a:latin typeface="Arial MT"/>
                <a:cs typeface="Arial MT"/>
              </a:rPr>
              <a:t>al </a:t>
            </a:r>
            <a:r>
              <a:rPr sz="1100" spc="-75" dirty="0">
                <a:latin typeface="Arial MT"/>
                <a:cs typeface="Arial MT"/>
              </a:rPr>
              <a:t>verbale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sopra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citato: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856" y="6213601"/>
            <a:ext cx="14338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latin typeface="Times New Roman"/>
                <a:cs typeface="Times New Roman"/>
              </a:rPr>
              <a:t>CETRARO,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lì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26/02/2026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6388" y="5879337"/>
            <a:ext cx="100901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solidFill>
                  <a:srgbClr val="A3D4FF"/>
                </a:solidFill>
                <a:latin typeface="Cambria"/>
                <a:cs typeface="Cambria"/>
              </a:rPr>
              <a:t>ìL</a:t>
            </a:r>
            <a:r>
              <a:rPr sz="1450" i="1" spc="-45" dirty="0">
                <a:solidFill>
                  <a:srgbClr val="A3D4FF"/>
                </a:solidFill>
                <a:latin typeface="Cambria"/>
                <a:cs typeface="Cambria"/>
              </a:rPr>
              <a:t> </a:t>
            </a:r>
            <a:r>
              <a:rPr sz="2175" spc="-135" baseline="7662" dirty="0">
                <a:solidFill>
                  <a:srgbClr val="A0BFF0"/>
                </a:solidFill>
                <a:latin typeface="Times New Roman"/>
                <a:cs typeface="Times New Roman"/>
              </a:rPr>
              <a:t>.S</a:t>
            </a:r>
            <a:r>
              <a:rPr sz="1450" spc="-90" dirty="0">
                <a:solidFill>
                  <a:srgbClr val="A0BFF0"/>
                </a:solidFill>
                <a:latin typeface="Times New Roman"/>
                <a:cs typeface="Times New Roman"/>
              </a:rPr>
              <a:t>INDA</a:t>
            </a:r>
            <a:r>
              <a:rPr sz="2175" spc="-135" baseline="-5747" dirty="0">
                <a:solidFill>
                  <a:srgbClr val="A0BFF0"/>
                </a:solidFill>
                <a:latin typeface="Times New Roman"/>
                <a:cs typeface="Times New Roman"/>
              </a:rPr>
              <a:t>C</a:t>
            </a:r>
            <a:r>
              <a:rPr sz="2175" spc="-135" baseline="-7662" dirty="0">
                <a:solidFill>
                  <a:srgbClr val="A0BFF0"/>
                </a:solidFill>
                <a:latin typeface="Times New Roman"/>
                <a:cs typeface="Times New Roman"/>
              </a:rPr>
              <a:t>O</a:t>
            </a:r>
            <a:endParaRPr sz="2175" baseline="-766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7267" y="5907024"/>
            <a:ext cx="3497580" cy="1078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871" y="292608"/>
            <a:ext cx="411479" cy="55321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0559" y="4238244"/>
          <a:ext cx="6128384" cy="1164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150"/>
                <a:gridCol w="2564765"/>
                <a:gridCol w="1093469"/>
              </a:tblGrid>
              <a:tr h="185420">
                <a:tc gridSpan="2">
                  <a:txBody>
                    <a:bodyPr/>
                    <a:lstStyle/>
                    <a:p>
                      <a:pPr marL="64135" marR="317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2494915" algn="l"/>
                        </a:tabLst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Nominativo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Sezione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36830">
                        <a:lnSpc>
                          <a:spcPts val="1220"/>
                        </a:lnSpc>
                        <a:tabLst>
                          <a:tab pos="2473325" algn="l"/>
                          <a:tab pos="5030470" algn="l"/>
                        </a:tabLst>
                      </a:pPr>
                      <a:r>
                        <a:rPr sz="1050" spc="-45" dirty="0">
                          <a:latin typeface="Arial MT"/>
                          <a:cs typeface="Arial MT"/>
                        </a:rPr>
                        <a:t>PIGNATARO</a:t>
                      </a:r>
                      <a:r>
                        <a:rPr sz="10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10" dirty="0">
                          <a:latin typeface="Arial MT"/>
                          <a:cs typeface="Arial MT"/>
                        </a:rPr>
                        <a:t>MELISSA</a:t>
                      </a:r>
                      <a:r>
                        <a:rPr sz="105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000" u="sng" spc="-30" dirty="0">
                          <a:uFill>
                            <a:solidFill>
                              <a:srgbClr val="3B3B3F"/>
                            </a:solidFill>
                          </a:uFill>
                          <a:latin typeface="Arial MT"/>
                          <a:cs typeface="Arial MT"/>
                        </a:rPr>
                        <a:t>OMISS</a:t>
                      </a:r>
                      <a:r>
                        <a:rPr sz="1000" u="sng" spc="-140" dirty="0">
                          <a:uFill>
                            <a:solidFill>
                              <a:srgbClr val="3B3B3F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u="sng" spc="-25" dirty="0">
                          <a:uFill>
                            <a:solidFill>
                              <a:srgbClr val="3B3B3F"/>
                            </a:solidFill>
                          </a:u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1000" u="sng" dirty="0">
                          <a:uFill>
                            <a:solidFill>
                              <a:srgbClr val="3B3B3F"/>
                            </a:solidFill>
                          </a:uFill>
                          <a:latin typeface="Arial MT"/>
                          <a:cs typeface="Arial MT"/>
                        </a:rPr>
                        <a:t>	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Sez.6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65735">
                <a:tc rowSpan="2">
                  <a:txBody>
                    <a:bodyPr/>
                    <a:lstStyle/>
                    <a:p>
                      <a:pPr marL="42545">
                        <a:lnSpc>
                          <a:spcPts val="1195"/>
                        </a:lnSpc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ANTONUCCIO</a:t>
                      </a:r>
                      <a:r>
                        <a:rPr sz="100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ASSUNTA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FRANCA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marR="3175">
                        <a:lnSpc>
                          <a:spcPts val="119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3F3F3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Sez.6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3"/>
                      </a:solidFill>
                      <a:prstDash val="solid"/>
                    </a:lnR>
                    <a:lnT w="12700">
                      <a:solidFill>
                        <a:srgbClr val="3F3F3F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162560">
                <a:tc rowSpan="2">
                  <a:txBody>
                    <a:bodyPr/>
                    <a:lstStyle/>
                    <a:p>
                      <a:pPr marL="37465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LAISE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ANTONINO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marR="3175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3F3F4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Sez.6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3F3F44"/>
                      </a:solidFill>
                      <a:prstDash val="solid"/>
                    </a:lnB>
                  </a:tcPr>
                </a:tc>
              </a:tr>
              <a:tr h="149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2323"/>
                      </a:solidFill>
                      <a:prstDash val="solid"/>
                    </a:lnL>
                    <a:lnT w="9525">
                      <a:solidFill>
                        <a:srgbClr val="232323"/>
                      </a:solidFill>
                      <a:prstDash val="solid"/>
                    </a:lnT>
                    <a:lnB w="9525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2323"/>
                      </a:solidFill>
                      <a:prstDash val="solid"/>
                    </a:lnR>
                    <a:lnT w="12700">
                      <a:solidFill>
                        <a:srgbClr val="3F3F4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232323"/>
                      </a:solidFill>
                      <a:prstDash val="solid"/>
                    </a:lnL>
                    <a:lnR w="9525">
                      <a:solidFill>
                        <a:srgbClr val="232323"/>
                      </a:solidFill>
                      <a:prstDash val="solid"/>
                    </a:lnR>
                    <a:lnT w="9525">
                      <a:solidFill>
                        <a:srgbClr val="232323"/>
                      </a:solidFill>
                      <a:prstDash val="solid"/>
                    </a:lnT>
                    <a:lnB w="12700">
                      <a:solidFill>
                        <a:srgbClr val="3F3F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667000" y="1813560"/>
            <a:ext cx="2609215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9088" y="0"/>
                </a:lnTo>
              </a:path>
            </a:pathLst>
          </a:custGeom>
          <a:ln w="12192">
            <a:solidFill>
              <a:srgbClr val="606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095" y="1234440"/>
            <a:ext cx="1394459" cy="1143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3992" y="4265676"/>
            <a:ext cx="9144" cy="1417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9423" y="941832"/>
            <a:ext cx="3012948" cy="2057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9423" y="1645920"/>
            <a:ext cx="3003804" cy="1737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84547" y="5788152"/>
            <a:ext cx="1449324" cy="7726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69224" y="1361185"/>
            <a:ext cx="4370705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Times New Roman"/>
                <a:cs typeface="Times New Roman"/>
              </a:rPr>
              <a:t>Indirizzo:</a:t>
            </a:r>
            <a:r>
              <a:rPr sz="1350" b="1" spc="24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Via</a:t>
            </a:r>
            <a:r>
              <a:rPr sz="1350" b="1" spc="15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Ltiigi</a:t>
            </a:r>
            <a:r>
              <a:rPr sz="1350" b="1" spc="150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</a:t>
            </a:r>
            <a:r>
              <a:rPr sz="1350" b="1" spc="10" dirty="0">
                <a:latin typeface="Times New Roman"/>
                <a:cs typeface="Times New Roman"/>
              </a:rPr>
              <a:t> </a:t>
            </a:r>
            <a:r>
              <a:rPr sz="1350" b="1" spc="-20" dirty="0">
                <a:latin typeface="Times New Roman"/>
                <a:cs typeface="Times New Roman"/>
              </a:rPr>
              <a:t>Seta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350">
              <a:latin typeface="Times New Roman"/>
              <a:cs typeface="Times New Roman"/>
            </a:endParaRPr>
          </a:p>
          <a:p>
            <a:pPr marR="17145" algn="ctr">
              <a:lnSpc>
                <a:spcPct val="100000"/>
              </a:lnSpc>
            </a:pPr>
            <a:r>
              <a:rPr sz="1250" dirty="0">
                <a:latin typeface="Arial MT"/>
                <a:cs typeface="Arial MT"/>
              </a:rPr>
              <a:t>Estratto</a:t>
            </a:r>
            <a:r>
              <a:rPr sz="1250" spc="25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</a:t>
            </a:r>
            <a:r>
              <a:rPr sz="1250" spc="17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Verbale</a:t>
            </a:r>
            <a:r>
              <a:rPr sz="1250" spc="270" dirty="0">
                <a:latin typeface="Arial MT"/>
                <a:cs typeface="Arial MT"/>
              </a:rPr>
              <a:t> </a:t>
            </a:r>
            <a:r>
              <a:rPr sz="1250" b="1" dirty="0">
                <a:latin typeface="Arial"/>
                <a:cs typeface="Arial"/>
              </a:rPr>
              <a:t>Di</a:t>
            </a:r>
            <a:r>
              <a:rPr sz="1250" b="1" spc="16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Nomina</a:t>
            </a:r>
            <a:r>
              <a:rPr sz="1250" b="1" spc="26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Scrutatori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050" spc="10" dirty="0">
                <a:latin typeface="Arial MT"/>
                <a:cs typeface="Arial MT"/>
              </a:rPr>
              <a:t>della</a:t>
            </a:r>
            <a:r>
              <a:rPr sz="1050" spc="190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Commissione</a:t>
            </a:r>
            <a:r>
              <a:rPr sz="1050" spc="33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Elettorale</a:t>
            </a:r>
            <a:r>
              <a:rPr sz="1050" spc="18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Comunale</a:t>
            </a:r>
            <a:r>
              <a:rPr sz="1050" spc="31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in</a:t>
            </a:r>
            <a:r>
              <a:rPr sz="1050" spc="25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data</a:t>
            </a:r>
            <a:r>
              <a:rPr sz="1050" spc="180" dirty="0">
                <a:latin typeface="Arial MT"/>
                <a:cs typeface="Arial MT"/>
              </a:rPr>
              <a:t> </a:t>
            </a:r>
            <a:r>
              <a:rPr sz="1050" spc="10" dirty="0">
                <a:latin typeface="Arial MT"/>
                <a:cs typeface="Arial MT"/>
              </a:rPr>
              <a:t>26/02/2026</a:t>
            </a:r>
            <a:r>
              <a:rPr sz="1050" spc="19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num.8</a:t>
            </a:r>
            <a:endParaRPr sz="1050">
              <a:latin typeface="Arial MT"/>
              <a:cs typeface="Arial MT"/>
            </a:endParaRPr>
          </a:p>
          <a:p>
            <a:pPr marR="12700" algn="ctr">
              <a:lnSpc>
                <a:spcPct val="100000"/>
              </a:lnSpc>
              <a:spcBef>
                <a:spcPts val="610"/>
              </a:spcBef>
            </a:pPr>
            <a:r>
              <a:rPr sz="1050" dirty="0">
                <a:latin typeface="Arial MT"/>
                <a:cs typeface="Arial MT"/>
              </a:rPr>
              <a:t>Elenco</a:t>
            </a:r>
            <a:r>
              <a:rPr sz="1050" spc="240" dirty="0">
                <a:latin typeface="Arial MT"/>
                <a:cs typeface="Arial MT"/>
              </a:rPr>
              <a:t> </a:t>
            </a:r>
            <a:r>
              <a:rPr sz="1050" spc="50" dirty="0">
                <a:latin typeface="Arial MT"/>
                <a:cs typeface="Arial MT"/>
              </a:rPr>
              <a:t>degli</a:t>
            </a:r>
            <a:r>
              <a:rPr sz="1050" spc="215" dirty="0">
                <a:latin typeface="Arial MT"/>
                <a:cs typeface="Arial MT"/>
              </a:rPr>
              <a:t> </a:t>
            </a:r>
            <a:r>
              <a:rPr sz="1050" spc="45" dirty="0">
                <a:latin typeface="Arial MT"/>
                <a:cs typeface="Arial MT"/>
              </a:rPr>
              <a:t>scrutatori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R="19685" algn="ctr">
              <a:lnSpc>
                <a:spcPct val="100000"/>
              </a:lnSpc>
            </a:pPr>
            <a:r>
              <a:rPr sz="1100" dirty="0">
                <a:latin typeface="Arial MT"/>
                <a:cs typeface="Arial MT"/>
              </a:rPr>
              <a:t>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SEZIONE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N.6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414" y="3421888"/>
            <a:ext cx="6097905" cy="612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635">
              <a:lnSpc>
                <a:spcPct val="95000"/>
              </a:lnSpc>
              <a:spcBef>
                <a:spcPts val="160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Comunale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1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daII'Albo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unico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delle </a:t>
            </a:r>
            <a:r>
              <a:rPr sz="1000" dirty="0">
                <a:latin typeface="Arial MT"/>
                <a:cs typeface="Arial MT"/>
              </a:rPr>
              <a:t>persone</a:t>
            </a:r>
            <a:r>
              <a:rPr sz="1000" spc="-10" dirty="0">
                <a:latin typeface="Arial MT"/>
                <a:cs typeface="Arial MT"/>
              </a:rPr>
              <a:t> idonee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dall'art.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della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legge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i="1" spc="-10" dirty="0">
                <a:latin typeface="Arial"/>
                <a:cs typeface="Arial"/>
              </a:rPr>
              <a:t>modificazioni,</a:t>
            </a:r>
            <a:r>
              <a:rPr sz="1000" i="1" spc="-5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compresi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quelli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i="1" spc="-10" dirty="0">
                <a:latin typeface="Arial"/>
                <a:cs typeface="Arial"/>
              </a:rPr>
              <a:t>eventualmente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i="1" spc="-10" dirty="0">
                <a:latin typeface="Arial"/>
                <a:cs typeface="Arial"/>
              </a:rPr>
              <a:t>attinti</a:t>
            </a:r>
            <a:r>
              <a:rPr sz="1000" i="1" spc="4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dalla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i="1" spc="-10" dirty="0">
                <a:latin typeface="Arial"/>
                <a:cs typeface="Arial"/>
              </a:rPr>
              <a:t>graduatoria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di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i="1" spc="-25" dirty="0">
                <a:latin typeface="Arial"/>
                <a:cs typeface="Arial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sopra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094" y="6217158"/>
            <a:ext cx="143002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CETRARO,</a:t>
            </a:r>
            <a:r>
              <a:rPr sz="950" spc="10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Iì</a:t>
            </a:r>
            <a:r>
              <a:rPr sz="950" spc="6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26/02/2026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9" y="6662928"/>
            <a:ext cx="2334895" cy="0"/>
          </a:xfrm>
          <a:custGeom>
            <a:avLst/>
            <a:gdLst/>
            <a:ahLst/>
            <a:cxnLst/>
            <a:rect l="l" t="t" r="r" b="b"/>
            <a:pathLst>
              <a:path w="2334895">
                <a:moveTo>
                  <a:pt x="0" y="0"/>
                </a:moveTo>
                <a:lnTo>
                  <a:pt x="2334768" y="0"/>
                </a:lnTo>
              </a:path>
            </a:pathLst>
          </a:custGeom>
          <a:ln w="12192">
            <a:solidFill>
              <a:srgbClr val="383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704" y="4265676"/>
          <a:ext cx="6127749" cy="115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9510"/>
                <a:gridCol w="2600325"/>
                <a:gridCol w="1097914"/>
              </a:tblGrid>
              <a:tr h="18288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Indirizzo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0480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IACOVO</a:t>
                      </a:r>
                      <a:r>
                        <a:rPr sz="1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MARCELLO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12700">
                      <a:solidFill>
                        <a:srgbClr val="2828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79705">
                <a:tc rowSpan="2">
                  <a:txBody>
                    <a:bodyPr/>
                    <a:lstStyle/>
                    <a:p>
                      <a:pPr marL="33020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LANZA</a:t>
                      </a:r>
                      <a:r>
                        <a:rPr sz="10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ADRIANA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12700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75260">
                <a:tc rowSpan="2">
                  <a:txBody>
                    <a:bodyPr/>
                    <a:lstStyle/>
                    <a:p>
                      <a:pPr marL="27940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dirty="0">
                          <a:latin typeface="Arial MT"/>
                          <a:cs typeface="Arial MT"/>
                        </a:rPr>
                        <a:t>LORENZO</a:t>
                      </a:r>
                      <a:r>
                        <a:rPr sz="10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ANTONIO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12700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Sez.7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  <a:tr h="139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12700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B"/>
                      </a:solidFill>
                      <a:prstDash val="solid"/>
                    </a:lnL>
                    <a:lnR w="9525">
                      <a:solidFill>
                        <a:srgbClr val="28282B"/>
                      </a:solidFill>
                      <a:prstDash val="solid"/>
                    </a:lnR>
                    <a:lnT w="9525">
                      <a:solidFill>
                        <a:srgbClr val="28282B"/>
                      </a:solidFill>
                      <a:prstDash val="solid"/>
                    </a:lnT>
                    <a:lnB w="9525">
                      <a:solidFill>
                        <a:srgbClr val="2828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706623" y="1825751"/>
            <a:ext cx="2569845" cy="0"/>
          </a:xfrm>
          <a:custGeom>
            <a:avLst/>
            <a:gdLst/>
            <a:ahLst/>
            <a:cxnLst/>
            <a:rect l="l" t="t" r="r" b="b"/>
            <a:pathLst>
              <a:path w="2569845">
                <a:moveTo>
                  <a:pt x="0" y="0"/>
                </a:moveTo>
                <a:lnTo>
                  <a:pt x="2569464" y="0"/>
                </a:lnTo>
              </a:path>
            </a:pathLst>
          </a:custGeom>
          <a:ln w="12192">
            <a:solidFill>
              <a:srgbClr val="6B6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4851" y="306323"/>
            <a:ext cx="3022092" cy="8503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4095" y="1248155"/>
            <a:ext cx="1399032" cy="1143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4851" y="1435607"/>
            <a:ext cx="3008376" cy="4114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9816" y="5925311"/>
            <a:ext cx="2729484" cy="10607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64218" y="1941255"/>
            <a:ext cx="4382135" cy="10369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455"/>
              </a:spcBef>
            </a:pPr>
            <a:r>
              <a:rPr sz="1250" dirty="0">
                <a:latin typeface="Arial MT"/>
                <a:cs typeface="Arial MT"/>
              </a:rPr>
              <a:t>Estratto</a:t>
            </a:r>
            <a:r>
              <a:rPr sz="1250" spc="29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Del</a:t>
            </a:r>
            <a:r>
              <a:rPr sz="1250" spc="17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Verbale</a:t>
            </a:r>
            <a:r>
              <a:rPr sz="1250" spc="260" dirty="0">
                <a:latin typeface="Arial MT"/>
                <a:cs typeface="Arial MT"/>
              </a:rPr>
              <a:t> </a:t>
            </a:r>
            <a:r>
              <a:rPr sz="1250" spc="55" dirty="0">
                <a:latin typeface="Arial MT"/>
                <a:cs typeface="Arial MT"/>
              </a:rPr>
              <a:t>Di</a:t>
            </a:r>
            <a:r>
              <a:rPr sz="1250" spc="130" dirty="0">
                <a:latin typeface="Arial MT"/>
                <a:cs typeface="Arial MT"/>
              </a:rPr>
              <a:t> </a:t>
            </a:r>
            <a:r>
              <a:rPr sz="1250" spc="50" dirty="0">
                <a:latin typeface="Arial MT"/>
                <a:cs typeface="Arial MT"/>
              </a:rPr>
              <a:t>Nomina</a:t>
            </a:r>
            <a:r>
              <a:rPr sz="1250" spc="260" dirty="0">
                <a:latin typeface="Arial MT"/>
                <a:cs typeface="Arial MT"/>
              </a:rPr>
              <a:t> </a:t>
            </a:r>
            <a:r>
              <a:rPr sz="1250" spc="40" dirty="0">
                <a:latin typeface="Arial MT"/>
                <a:cs typeface="Arial MT"/>
              </a:rPr>
              <a:t>Scrutatori</a:t>
            </a:r>
            <a:endParaRPr sz="12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150" dirty="0">
                <a:latin typeface="Arial MT"/>
                <a:cs typeface="Arial MT"/>
              </a:rPr>
              <a:t>della</a:t>
            </a:r>
            <a:r>
              <a:rPr sz="1150" spc="2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Commissione</a:t>
            </a:r>
            <a:r>
              <a:rPr sz="1150" spc="16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Elettorale</a:t>
            </a:r>
            <a:r>
              <a:rPr sz="1150" spc="5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Comunale</a:t>
            </a:r>
            <a:r>
              <a:rPr sz="1150" spc="13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in</a:t>
            </a:r>
            <a:r>
              <a:rPr sz="1150" spc="1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data</a:t>
            </a:r>
            <a:r>
              <a:rPr sz="1150" spc="45" dirty="0">
                <a:latin typeface="Arial MT"/>
                <a:cs typeface="Arial MT"/>
              </a:rPr>
              <a:t> </a:t>
            </a:r>
            <a:r>
              <a:rPr sz="1150" spc="-25" dirty="0">
                <a:latin typeface="Arial MT"/>
                <a:cs typeface="Arial MT"/>
              </a:rPr>
              <a:t>26/02/2026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num.8</a:t>
            </a:r>
            <a:endParaRPr sz="1150">
              <a:latin typeface="Arial MT"/>
              <a:cs typeface="Arial MT"/>
            </a:endParaRPr>
          </a:p>
          <a:p>
            <a:pPr marR="10160" algn="ctr">
              <a:lnSpc>
                <a:spcPct val="100000"/>
              </a:lnSpc>
              <a:spcBef>
                <a:spcPts val="525"/>
              </a:spcBef>
            </a:pPr>
            <a:r>
              <a:rPr sz="1150" dirty="0">
                <a:latin typeface="Arial MT"/>
                <a:cs typeface="Arial MT"/>
              </a:rPr>
              <a:t>Elenco</a:t>
            </a:r>
            <a:r>
              <a:rPr sz="1150" spc="13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degli</a:t>
            </a:r>
            <a:r>
              <a:rPr sz="1150" spc="9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scrutatori</a:t>
            </a:r>
            <a:endParaRPr sz="1150">
              <a:latin typeface="Arial MT"/>
              <a:cs typeface="Arial MT"/>
            </a:endParaRPr>
          </a:p>
          <a:p>
            <a:pPr marR="11430" algn="ctr">
              <a:lnSpc>
                <a:spcPct val="100000"/>
              </a:lnSpc>
              <a:spcBef>
                <a:spcPts val="1290"/>
              </a:spcBef>
            </a:pPr>
            <a:r>
              <a:rPr sz="1000" dirty="0">
                <a:latin typeface="Arial MT"/>
                <a:cs typeface="Arial MT"/>
              </a:rPr>
              <a:t>PER</a:t>
            </a:r>
            <a:r>
              <a:rPr sz="1000" spc="1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LA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spc="45" dirty="0">
                <a:latin typeface="Arial MT"/>
                <a:cs typeface="Arial MT"/>
              </a:rPr>
              <a:t>SEZIONE</a:t>
            </a:r>
            <a:r>
              <a:rPr sz="1000" spc="180" dirty="0">
                <a:latin typeface="Arial MT"/>
                <a:cs typeface="Arial MT"/>
              </a:rPr>
              <a:t> </a:t>
            </a:r>
            <a:r>
              <a:rPr sz="1000" spc="60" dirty="0">
                <a:latin typeface="Arial MT"/>
                <a:cs typeface="Arial MT"/>
              </a:rPr>
              <a:t>ELETTORALE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N.7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842" y="3435604"/>
            <a:ext cx="6125210" cy="617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5080">
              <a:lnSpc>
                <a:spcPct val="96000"/>
              </a:lnSpc>
              <a:spcBef>
                <a:spcPts val="145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-10" dirty="0">
                <a:latin typeface="Arial MT"/>
                <a:cs typeface="Arial MT"/>
              </a:rPr>
              <a:t> dalla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Comunale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10" dirty="0">
                <a:latin typeface="Arial MT"/>
                <a:cs typeface="Arial MT"/>
              </a:rPr>
              <a:t> 26/02/2026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dalI'AIbo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</a:t>
            </a:r>
            <a:r>
              <a:rPr sz="1000" spc="-10" dirty="0">
                <a:latin typeface="Arial MT"/>
                <a:cs typeface="Arial MT"/>
              </a:rPr>
              <a:t> 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idonee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dall'art.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Iegge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aprile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 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modificazioni,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compresi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quelli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attinti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graduatoria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sopra</a:t>
            </a:r>
            <a:r>
              <a:rPr sz="1000" spc="-10" dirty="0">
                <a:latin typeface="Arial MT"/>
                <a:cs typeface="Arial MT"/>
              </a:rPr>
              <a:t> 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349" y="6229095"/>
            <a:ext cx="1431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CETRARO,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Iì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415" y="6021323"/>
            <a:ext cx="3461003" cy="1078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871" y="292607"/>
            <a:ext cx="416051" cy="55778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2751" y="4242815"/>
          <a:ext cx="6116320" cy="116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/>
                <a:gridCol w="2581275"/>
                <a:gridCol w="1099820"/>
              </a:tblGrid>
              <a:tr h="1854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Nominativo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Indirizzo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Sezione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94945">
                <a:tc rowSpan="2">
                  <a:txBody>
                    <a:bodyPr/>
                    <a:lstStyle/>
                    <a:p>
                      <a:pPr marL="41910">
                        <a:lnSpc>
                          <a:spcPts val="1220"/>
                        </a:lnSpc>
                      </a:pP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PUGLIESE</a:t>
                      </a:r>
                      <a:r>
                        <a:rPr sz="10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GRAZIELLA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20"/>
                        </a:lnSpc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OMISSIS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955" algn="ctr">
                        <a:lnSpc>
                          <a:spcPts val="1255"/>
                        </a:lnSpc>
                      </a:pPr>
                      <a:r>
                        <a:rPr sz="1050" b="1" spc="45" dirty="0">
                          <a:latin typeface="Times New Roman"/>
                          <a:cs typeface="Times New Roman"/>
                        </a:rPr>
                        <a:t>Sez.8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88595">
                <a:tc rowSpan="2">
                  <a:txBody>
                    <a:bodyPr/>
                    <a:lstStyle/>
                    <a:p>
                      <a:pPr marL="30480">
                        <a:lnSpc>
                          <a:spcPts val="1145"/>
                        </a:lnSpc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TRIPICCHIO</a:t>
                      </a:r>
                      <a:r>
                        <a:rPr sz="105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35" dirty="0">
                          <a:latin typeface="Times New Roman"/>
                          <a:cs typeface="Times New Roman"/>
                        </a:rPr>
                        <a:t>MARIA</a:t>
                      </a:r>
                      <a:r>
                        <a:rPr sz="105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GIUSEPPINA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4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OMISSIS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955" algn="ctr">
                        <a:lnSpc>
                          <a:spcPts val="1180"/>
                        </a:lnSpc>
                      </a:pPr>
                      <a:r>
                        <a:rPr sz="1050" b="1" spc="45" dirty="0">
                          <a:latin typeface="Times New Roman"/>
                          <a:cs typeface="Times New Roman"/>
                        </a:rPr>
                        <a:t>Sez.8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30480">
                        <a:lnSpc>
                          <a:spcPts val="1145"/>
                        </a:lnSpc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TUNDIS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MILVA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45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OMISSIS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240" algn="ctr">
                        <a:lnSpc>
                          <a:spcPts val="1180"/>
                        </a:lnSpc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Sez.8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12700">
                      <a:solidFill>
                        <a:srgbClr val="484448"/>
                      </a:solidFill>
                      <a:prstDash val="solid"/>
                    </a:lnB>
                  </a:tcPr>
                </a:tc>
              </a:tr>
              <a:tr h="1250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952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82828"/>
                      </a:solidFill>
                      <a:prstDash val="solid"/>
                    </a:lnL>
                    <a:lnR w="9525">
                      <a:solidFill>
                        <a:srgbClr val="282828"/>
                      </a:solidFill>
                      <a:prstDash val="solid"/>
                    </a:lnR>
                    <a:lnT w="9525">
                      <a:solidFill>
                        <a:srgbClr val="282828"/>
                      </a:solidFill>
                      <a:prstDash val="solid"/>
                    </a:lnT>
                    <a:lnB w="12700">
                      <a:solidFill>
                        <a:srgbClr val="4844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6611" y="5852159"/>
            <a:ext cx="900684" cy="1737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72721" y="846327"/>
            <a:ext cx="4377690" cy="212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ts val="2600"/>
              </a:lnSpc>
              <a:spcBef>
                <a:spcPts val="100"/>
              </a:spcBef>
            </a:pPr>
            <a:r>
              <a:rPr sz="2200" dirty="0">
                <a:solidFill>
                  <a:srgbClr val="5D5D5D"/>
                </a:solidFill>
                <a:latin typeface="Times New Roman"/>
                <a:cs typeface="Times New Roman"/>
              </a:rPr>
              <a:t>COMUNE</a:t>
            </a:r>
            <a:r>
              <a:rPr sz="2200" spc="16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26262"/>
                </a:solidFill>
                <a:latin typeface="Times New Roman"/>
                <a:cs typeface="Times New Roman"/>
              </a:rPr>
              <a:t>DI</a:t>
            </a:r>
            <a:r>
              <a:rPr sz="2200" spc="50" dirty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747474"/>
                </a:solidFill>
                <a:latin typeface="Times New Roman"/>
                <a:cs typeface="Times New Roman"/>
              </a:rPr>
              <a:t>CETRARO</a:t>
            </a:r>
            <a:endParaRPr sz="2200">
              <a:latin typeface="Times New Roman"/>
              <a:cs typeface="Times New Roman"/>
            </a:endParaRPr>
          </a:p>
          <a:p>
            <a:pPr marR="13970" algn="ctr">
              <a:lnSpc>
                <a:spcPts val="1425"/>
              </a:lnSpc>
            </a:pPr>
            <a:r>
              <a:rPr sz="1300" spc="-20" dirty="0">
                <a:latin typeface="Times New Roman"/>
                <a:cs typeface="Times New Roman"/>
              </a:rPr>
              <a:t>Prtivincia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di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Cosenza</a:t>
            </a:r>
            <a:endParaRPr sz="1300">
              <a:latin typeface="Times New Roman"/>
              <a:cs typeface="Times New Roman"/>
            </a:endParaRPr>
          </a:p>
          <a:p>
            <a:pPr marR="8890" algn="ctr">
              <a:lnSpc>
                <a:spcPts val="1714"/>
              </a:lnSpc>
            </a:pPr>
            <a:r>
              <a:rPr sz="1550" dirty="0">
                <a:latin typeface="Times New Roman"/>
                <a:cs typeface="Times New Roman"/>
              </a:rPr>
              <a:t>Indirizzo: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Times New Roman"/>
                <a:cs typeface="Times New Roman"/>
              </a:rPr>
              <a:t>Via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Luigi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spc="-95" dirty="0">
                <a:latin typeface="Times New Roman"/>
                <a:cs typeface="Times New Roman"/>
              </a:rPr>
              <a:t>De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Seta</a:t>
            </a:r>
            <a:endParaRPr sz="1550">
              <a:latin typeface="Times New Roman"/>
              <a:cs typeface="Times New Roman"/>
            </a:endParaRPr>
          </a:p>
          <a:p>
            <a:pPr marR="15875" algn="ctr">
              <a:lnSpc>
                <a:spcPts val="1989"/>
              </a:lnSpc>
            </a:pPr>
            <a:r>
              <a:rPr sz="1700" dirty="0">
                <a:latin typeface="Times New Roman"/>
                <a:cs typeface="Times New Roman"/>
              </a:rPr>
              <a:t>Pec: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u="sng" spc="-10" dirty="0">
                <a:uFill>
                  <a:solidFill>
                    <a:srgbClr val="5B5B60"/>
                  </a:solidFill>
                </a:uFill>
                <a:latin typeface="Times New Roman"/>
                <a:cs typeface="Times New Roman"/>
              </a:rPr>
              <a:t>protocollo.cetiaiu%asiuepec.it</a:t>
            </a:r>
            <a:endParaRPr sz="1700">
              <a:latin typeface="Times New Roman"/>
              <a:cs typeface="Times New Roman"/>
            </a:endParaRPr>
          </a:p>
          <a:p>
            <a:pPr marR="17145" algn="ctr">
              <a:lnSpc>
                <a:spcPct val="100000"/>
              </a:lnSpc>
              <a:spcBef>
                <a:spcPts val="1130"/>
              </a:spcBef>
            </a:pPr>
            <a:r>
              <a:rPr sz="1300" dirty="0">
                <a:latin typeface="Arial MT"/>
                <a:cs typeface="Arial MT"/>
              </a:rPr>
              <a:t>Estratto</a:t>
            </a:r>
            <a:r>
              <a:rPr sz="1300" spc="1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Del</a:t>
            </a:r>
            <a:r>
              <a:rPr sz="1300" spc="1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Verbale</a:t>
            </a:r>
            <a:r>
              <a:rPr sz="1300" spc="150" dirty="0">
                <a:latin typeface="Arial MT"/>
                <a:cs typeface="Arial MT"/>
              </a:rPr>
              <a:t> </a:t>
            </a:r>
            <a:r>
              <a:rPr sz="1300" spc="50" dirty="0">
                <a:latin typeface="Arial MT"/>
                <a:cs typeface="Arial MT"/>
              </a:rPr>
              <a:t>Di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Nomina</a:t>
            </a:r>
            <a:r>
              <a:rPr sz="1300" spc="15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Scrutatori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1150" b="1" dirty="0">
                <a:latin typeface="Times New Roman"/>
                <a:cs typeface="Times New Roman"/>
              </a:rPr>
              <a:t>della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Commissione</a:t>
            </a:r>
            <a:r>
              <a:rPr sz="1150" b="1" spc="31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Elettorale</a:t>
            </a:r>
            <a:r>
              <a:rPr sz="1150" b="1" spc="2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Comunale</a:t>
            </a:r>
            <a:r>
              <a:rPr sz="1150" b="1" spc="24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in</a:t>
            </a:r>
            <a:r>
              <a:rPr sz="1150" b="1" spc="1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data</a:t>
            </a:r>
            <a:r>
              <a:rPr sz="1150" b="1" spc="15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26/02/2026</a:t>
            </a:r>
            <a:r>
              <a:rPr sz="1150" b="1" spc="22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num.8</a:t>
            </a:r>
            <a:endParaRPr sz="1150">
              <a:latin typeface="Times New Roman"/>
              <a:cs typeface="Times New Roman"/>
            </a:endParaRPr>
          </a:p>
          <a:p>
            <a:pPr marR="8890" algn="ctr">
              <a:lnSpc>
                <a:spcPct val="100000"/>
              </a:lnSpc>
              <a:spcBef>
                <a:spcPts val="525"/>
              </a:spcBef>
            </a:pPr>
            <a:r>
              <a:rPr sz="1150" b="1" dirty="0">
                <a:latin typeface="Times New Roman"/>
                <a:cs typeface="Times New Roman"/>
              </a:rPr>
              <a:t>Elenco</a:t>
            </a:r>
            <a:r>
              <a:rPr sz="1150" b="1" spc="15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degli</a:t>
            </a:r>
            <a:r>
              <a:rPr sz="1150" b="1" spc="21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scrutatori</a:t>
            </a:r>
            <a:endParaRPr sz="115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  <a:spcBef>
                <a:spcPts val="1275"/>
              </a:spcBef>
            </a:pPr>
            <a:r>
              <a:rPr sz="1050" b="1" dirty="0">
                <a:latin typeface="Times New Roman"/>
                <a:cs typeface="Times New Roman"/>
              </a:rPr>
              <a:t>PER</a:t>
            </a:r>
            <a:r>
              <a:rPr sz="1050" b="1" spc="7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LA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SEZIONE</a:t>
            </a:r>
            <a:r>
              <a:rPr sz="1050" b="1" spc="150" dirty="0">
                <a:latin typeface="Times New Roman"/>
                <a:cs typeface="Times New Roman"/>
              </a:rPr>
              <a:t> </a:t>
            </a:r>
            <a:r>
              <a:rPr sz="1050" b="1" spc="-10" dirty="0">
                <a:latin typeface="Times New Roman"/>
                <a:cs typeface="Times New Roman"/>
              </a:rPr>
              <a:t>ELETTORALE</a:t>
            </a:r>
            <a:r>
              <a:rPr sz="1050" b="1" spc="190" dirty="0">
                <a:latin typeface="Times New Roman"/>
                <a:cs typeface="Times New Roman"/>
              </a:rPr>
              <a:t> </a:t>
            </a:r>
            <a:r>
              <a:rPr sz="1050" b="1" spc="-25" dirty="0">
                <a:latin typeface="Times New Roman"/>
                <a:cs typeface="Times New Roman"/>
              </a:rPr>
              <a:t>N.8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852" y="3420109"/>
            <a:ext cx="6117590" cy="6197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080">
              <a:lnSpc>
                <a:spcPct val="90500"/>
              </a:lnSpc>
              <a:spcBef>
                <a:spcPts val="219"/>
              </a:spcBef>
            </a:pPr>
            <a:r>
              <a:rPr sz="1050" spc="-35" dirty="0">
                <a:latin typeface="Arial MT"/>
                <a:cs typeface="Arial MT"/>
              </a:rPr>
              <a:t>nominati</a:t>
            </a:r>
            <a:r>
              <a:rPr sz="1050" spc="-40" dirty="0">
                <a:latin typeface="Arial MT"/>
                <a:cs typeface="Arial MT"/>
              </a:rPr>
              <a:t> dalla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Commissione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Comunale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con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verbale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n.8</a:t>
            </a:r>
            <a:r>
              <a:rPr sz="1050" spc="20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del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26/02/2026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60" dirty="0">
                <a:latin typeface="Arial MT"/>
                <a:cs typeface="Arial MT"/>
              </a:rPr>
              <a:t>daII'AIbo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unico </a:t>
            </a:r>
            <a:r>
              <a:rPr sz="1050" spc="-10" dirty="0">
                <a:latin typeface="Arial MT"/>
                <a:cs typeface="Arial MT"/>
              </a:rPr>
              <a:t>delle</a:t>
            </a:r>
            <a:r>
              <a:rPr sz="1050" spc="50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persone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idonee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aIl'Ufficio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di</a:t>
            </a:r>
            <a:r>
              <a:rPr sz="1050" spc="-40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Scrutatore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di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seggio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elettorale</a:t>
            </a:r>
            <a:r>
              <a:rPr sz="1050" spc="2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istituito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dall'art.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9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della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Iegge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30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aprile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1999, </a:t>
            </a:r>
            <a:r>
              <a:rPr sz="1050" spc="-25" dirty="0">
                <a:latin typeface="Arial MT"/>
                <a:cs typeface="Arial MT"/>
              </a:rPr>
              <a:t>n.</a:t>
            </a:r>
            <a:r>
              <a:rPr sz="1050" spc="500" dirty="0">
                <a:latin typeface="Arial MT"/>
                <a:cs typeface="Arial MT"/>
              </a:rPr>
              <a:t>  </a:t>
            </a:r>
            <a:r>
              <a:rPr sz="1050" spc="-55" dirty="0">
                <a:latin typeface="Arial MT"/>
                <a:cs typeface="Arial MT"/>
              </a:rPr>
              <a:t>120,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i="1" dirty="0">
                <a:latin typeface="Arial"/>
                <a:cs typeface="Arial"/>
              </a:rPr>
              <a:t>e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spc="-40" dirty="0">
                <a:latin typeface="Arial"/>
                <a:cs typeface="Arial"/>
              </a:rPr>
              <a:t>successive</a:t>
            </a:r>
            <a:r>
              <a:rPr sz="1050" i="1" spc="70" dirty="0">
                <a:latin typeface="Arial"/>
                <a:cs typeface="Arial"/>
              </a:rPr>
              <a:t> </a:t>
            </a:r>
            <a:r>
              <a:rPr sz="1050" spc="-40" dirty="0">
                <a:latin typeface="Arial MT"/>
                <a:cs typeface="Arial MT"/>
              </a:rPr>
              <a:t>modificazioni,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i="1" spc="-35" dirty="0">
                <a:latin typeface="Arial"/>
                <a:cs typeface="Arial"/>
              </a:rPr>
              <a:t>compresi</a:t>
            </a:r>
            <a:r>
              <a:rPr sz="1050" i="1" spc="110" dirty="0">
                <a:latin typeface="Arial"/>
                <a:cs typeface="Arial"/>
              </a:rPr>
              <a:t> </a:t>
            </a:r>
            <a:r>
              <a:rPr sz="1050" spc="-35" dirty="0">
                <a:latin typeface="Arial MT"/>
                <a:cs typeface="Arial MT"/>
              </a:rPr>
              <a:t>quelli</a:t>
            </a:r>
            <a:r>
              <a:rPr sz="1050" spc="-7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eventualmente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30" dirty="0">
                <a:latin typeface="Arial MT"/>
                <a:cs typeface="Arial MT"/>
              </a:rPr>
              <a:t>sostituiti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attinti</a:t>
            </a:r>
            <a:r>
              <a:rPr sz="1050" spc="-45" dirty="0">
                <a:latin typeface="Arial MT"/>
                <a:cs typeface="Arial MT"/>
              </a:rPr>
              <a:t> </a:t>
            </a:r>
            <a:r>
              <a:rPr sz="1050" spc="-35" dirty="0">
                <a:latin typeface="Arial MT"/>
                <a:cs typeface="Arial MT"/>
              </a:rPr>
              <a:t>dalla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i="1" spc="-40" dirty="0">
                <a:latin typeface="Arial"/>
                <a:cs typeface="Arial"/>
              </a:rPr>
              <a:t>graduatoria</a:t>
            </a:r>
            <a:r>
              <a:rPr sz="1050" i="1" spc="45" dirty="0">
                <a:latin typeface="Arial"/>
                <a:cs typeface="Arial"/>
              </a:rPr>
              <a:t> </a:t>
            </a:r>
            <a:r>
              <a:rPr sz="1050" spc="-30" dirty="0">
                <a:latin typeface="Arial MT"/>
                <a:cs typeface="Arial MT"/>
              </a:rPr>
              <a:t>riserve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spc="-20" dirty="0">
                <a:latin typeface="Arial MT"/>
                <a:cs typeface="Arial MT"/>
              </a:rPr>
              <a:t>di</a:t>
            </a:r>
            <a:r>
              <a:rPr sz="1050" spc="-65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cui </a:t>
            </a:r>
            <a:r>
              <a:rPr sz="1050" dirty="0">
                <a:latin typeface="Arial MT"/>
                <a:cs typeface="Arial MT"/>
              </a:rPr>
              <a:t>al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40" dirty="0">
                <a:latin typeface="Arial MT"/>
                <a:cs typeface="Arial MT"/>
              </a:rPr>
              <a:t>verbale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sopra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citato: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086" y="6210807"/>
            <a:ext cx="1432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CETRARO,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spc="-60" dirty="0">
                <a:latin typeface="Times New Roman"/>
                <a:cs typeface="Times New Roman"/>
              </a:rPr>
              <a:t>Iì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26/0212026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6875" y="6209029"/>
            <a:ext cx="4064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Times New Roman"/>
                <a:cs typeface="Times New Roman"/>
              </a:rPr>
              <a:t>per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iva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3608" y="4247388"/>
          <a:ext cx="6125845" cy="1162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50"/>
                <a:gridCol w="2602865"/>
                <a:gridCol w="1090930"/>
              </a:tblGrid>
              <a:tr h="185420">
                <a:tc>
                  <a:txBody>
                    <a:bodyPr/>
                    <a:lstStyle/>
                    <a:p>
                      <a:pPr marL="55880">
                        <a:lnSpc>
                          <a:spcPts val="1290"/>
                        </a:lnSpc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Nominativo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Indirizzo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Sezione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33020">
                        <a:lnSpc>
                          <a:spcPts val="1135"/>
                        </a:lnSpc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CARUSO</a:t>
                      </a:r>
                      <a:r>
                        <a:rPr sz="1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CARMELA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OMISSIS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" algn="ctr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Sez.9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1200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197485">
                <a:tc row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SBARRA</a:t>
                      </a:r>
                      <a:r>
                        <a:rPr sz="95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10" dirty="0">
                          <a:latin typeface="Arial MT"/>
                          <a:cs typeface="Arial MT"/>
                        </a:rPr>
                        <a:t>MAURIZIO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OMISS</a:t>
                      </a:r>
                      <a:r>
                        <a:rPr sz="950" spc="-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25" dirty="0">
                          <a:latin typeface="Arial MT"/>
                          <a:cs typeface="Arial MT"/>
                        </a:rPr>
                        <a:t>IS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12700">
                      <a:solidFill>
                        <a:srgbClr val="4F4F54"/>
                      </a:solidFill>
                      <a:prstDash val="solid"/>
                    </a:lnT>
                    <a:lnB w="12700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Sez.9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12700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12700">
                      <a:solidFill>
                        <a:srgbClr val="343434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73355">
                <a:tc rowSpan="2">
                  <a:txBody>
                    <a:bodyPr/>
                    <a:lstStyle/>
                    <a:p>
                      <a:pPr marL="34290">
                        <a:lnSpc>
                          <a:spcPts val="1115"/>
                        </a:lnSpc>
                      </a:pPr>
                      <a:r>
                        <a:rPr sz="950" dirty="0">
                          <a:latin typeface="Arial MT"/>
                          <a:cs typeface="Arial MT"/>
                        </a:rPr>
                        <a:t>FORESTIERO</a:t>
                      </a:r>
                      <a:r>
                        <a:rPr sz="950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50" spc="-10" dirty="0">
                          <a:latin typeface="Arial MT"/>
                          <a:cs typeface="Arial MT"/>
                        </a:rPr>
                        <a:t>REBECCA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1C1C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" algn="ctr">
                        <a:lnSpc>
                          <a:spcPts val="111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Sez.9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140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12700">
                      <a:solidFill>
                        <a:srgbClr val="1C1C1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12700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005327" y="1807463"/>
            <a:ext cx="2265045" cy="0"/>
          </a:xfrm>
          <a:custGeom>
            <a:avLst/>
            <a:gdLst/>
            <a:ahLst/>
            <a:cxnLst/>
            <a:rect l="l" t="t" r="r" b="b"/>
            <a:pathLst>
              <a:path w="2265045">
                <a:moveTo>
                  <a:pt x="0" y="0"/>
                </a:moveTo>
                <a:lnTo>
                  <a:pt x="2264664" y="0"/>
                </a:lnTo>
              </a:path>
            </a:pathLst>
          </a:custGeom>
          <a:ln w="12192">
            <a:solidFill>
              <a:srgbClr val="5B5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402335"/>
            <a:ext cx="3017520" cy="758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523" y="1229867"/>
            <a:ext cx="1399031" cy="1188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0279" y="1417319"/>
            <a:ext cx="3008375" cy="4160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6100" y="5125211"/>
            <a:ext cx="900684" cy="17602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6784" y="5897879"/>
            <a:ext cx="2048256" cy="6217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64435" y="1913693"/>
            <a:ext cx="4383405" cy="10534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530"/>
              </a:spcBef>
            </a:pPr>
            <a:r>
              <a:rPr sz="1250" b="1" dirty="0">
                <a:latin typeface="Arial"/>
                <a:cs typeface="Arial"/>
              </a:rPr>
              <a:t>Estratto</a:t>
            </a:r>
            <a:r>
              <a:rPr sz="1250" b="1" spc="10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Del</a:t>
            </a:r>
            <a:r>
              <a:rPr sz="1250" b="1" spc="7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Verbale</a:t>
            </a:r>
            <a:r>
              <a:rPr sz="1250" b="1" spc="12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Di</a:t>
            </a:r>
            <a:r>
              <a:rPr sz="1250" b="1" spc="3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Nomina</a:t>
            </a:r>
            <a:r>
              <a:rPr sz="1250" b="1" spc="10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Scrutatori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100" dirty="0">
                <a:latin typeface="Arial MT"/>
                <a:cs typeface="Arial MT"/>
              </a:rPr>
              <a:t>della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Commissione</a:t>
            </a:r>
            <a:r>
              <a:rPr sz="1100" spc="25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1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Comunale</a:t>
            </a:r>
            <a:r>
              <a:rPr sz="1100" spc="2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20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26/02/2026</a:t>
            </a:r>
            <a:r>
              <a:rPr sz="1100" spc="2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num.8</a:t>
            </a:r>
            <a:endParaRPr sz="1100">
              <a:latin typeface="Arial MT"/>
              <a:cs typeface="Arial MT"/>
            </a:endParaRPr>
          </a:p>
          <a:p>
            <a:pPr marR="10160" algn="ctr">
              <a:lnSpc>
                <a:spcPct val="100000"/>
              </a:lnSpc>
              <a:spcBef>
                <a:spcPts val="590"/>
              </a:spcBef>
            </a:pPr>
            <a:r>
              <a:rPr sz="1100" dirty="0">
                <a:latin typeface="Arial MT"/>
                <a:cs typeface="Arial MT"/>
              </a:rPr>
              <a:t>Elenco</a:t>
            </a:r>
            <a:r>
              <a:rPr sz="1100" spc="2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degli</a:t>
            </a:r>
            <a:r>
              <a:rPr sz="1100" spc="16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scrutatori</a:t>
            </a:r>
            <a:endParaRPr sz="110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1235"/>
              </a:spcBef>
            </a:pPr>
            <a:r>
              <a:rPr sz="1100" dirty="0">
                <a:latin typeface="Arial MT"/>
                <a:cs typeface="Arial MT"/>
              </a:rPr>
              <a:t>PER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LA</a:t>
            </a:r>
            <a:r>
              <a:rPr sz="1100" spc="-5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SEZIONE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ELETTORALE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N.9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842" y="3417316"/>
            <a:ext cx="6120130" cy="621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635">
              <a:lnSpc>
                <a:spcPct val="97000"/>
              </a:lnSpc>
              <a:spcBef>
                <a:spcPts val="135"/>
              </a:spcBef>
            </a:pPr>
            <a:r>
              <a:rPr sz="1000" dirty="0">
                <a:latin typeface="Arial MT"/>
                <a:cs typeface="Arial MT"/>
              </a:rPr>
              <a:t>nominati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Commissione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Comunale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n.8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26/02/2026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daII'Albo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unico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delle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persone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idonee </a:t>
            </a:r>
            <a:r>
              <a:rPr sz="1000" spc="-20" dirty="0">
                <a:latin typeface="Arial MT"/>
                <a:cs typeface="Arial MT"/>
              </a:rPr>
              <a:t>aII'Ufficio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Scrutatore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seggio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elettorale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istituito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dall'art.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9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della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Iegge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30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aprile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1999,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n.</a:t>
            </a:r>
            <a:r>
              <a:rPr sz="1000" spc="5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120,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successive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modificazioni,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compresi quelli </a:t>
            </a:r>
            <a:r>
              <a:rPr sz="1000" spc="-10" dirty="0">
                <a:latin typeface="Arial MT"/>
                <a:cs typeface="Arial MT"/>
              </a:rPr>
              <a:t>eventualmente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sostituiti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attinti </a:t>
            </a:r>
            <a:r>
              <a:rPr sz="1000" spc="-10" dirty="0">
                <a:latin typeface="Arial MT"/>
                <a:cs typeface="Arial MT"/>
              </a:rPr>
              <a:t>dalla graduatoria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riserve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cui </a:t>
            </a:r>
            <a:r>
              <a:rPr sz="1000" dirty="0">
                <a:latin typeface="Arial MT"/>
                <a:cs typeface="Arial MT"/>
              </a:rPr>
              <a:t>al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verbale</a:t>
            </a:r>
            <a:r>
              <a:rPr sz="1000" dirty="0">
                <a:latin typeface="Arial MT"/>
                <a:cs typeface="Arial MT"/>
              </a:rPr>
              <a:t> sopra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citato: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094" y="6212585"/>
            <a:ext cx="14363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 MT"/>
                <a:cs typeface="Arial MT"/>
              </a:rPr>
              <a:t>CETRARO,</a:t>
            </a:r>
            <a:r>
              <a:rPr sz="950" spc="14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lì</a:t>
            </a:r>
            <a:r>
              <a:rPr sz="950" spc="65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26/02/2026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2106</Words>
  <Application>Microsoft Office PowerPoint</Application>
  <PresentationFormat>Personalizzato</PresentationFormat>
  <Paragraphs>669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</dc:creator>
  <cp:lastModifiedBy>Barbara</cp:lastModifiedBy>
  <cp:revision>2</cp:revision>
  <dcterms:created xsi:type="dcterms:W3CDTF">2026-02-26T15:27:16Z</dcterms:created>
  <dcterms:modified xsi:type="dcterms:W3CDTF">2026-02-26T15:40:19Z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2026-02-26T00:00:00Z</vt:filetime>
  </property>
  <property fmtid="{D5CDD505-2E9C-101B-9397-08002B2CF9AE}" pid="3" name="Creator">
    <vt:lpwstr>PFU ScanSnap Home 3.4.0 #iX1600</vt:lpwstr>
  </property>
  <property fmtid="{D5CDD505-2E9C-101B-9397-08002B2CF9AE}" pid="4" name="LastSaved">
    <vt:filetime>2026-02-26T00:00:00Z</vt:filetime>
  </property>
  <property fmtid="{D5CDD505-2E9C-101B-9397-08002B2CF9AE}" pid="5" name="Producer">
    <vt:lpwstr>PFUPDF Engine 1.3.21</vt:lpwstr>
  </property>
</Properties>
</file>